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13716000" cx="24384000"/>
  <p:notesSz cx="6858000" cy="9144000"/>
  <p:embeddedFontLst>
    <p:embeddedFont>
      <p:font typeface="Helvetica Neue"/>
      <p:regular r:id="rId14"/>
      <p:bold r:id="rId15"/>
      <p:italic r:id="rId16"/>
      <p:boldItalic r:id="rId17"/>
    </p:embeddedFont>
    <p:embeddedFont>
      <p:font typeface="Spectral"/>
      <p:regular r:id="rId18"/>
      <p:bold r:id="rId19"/>
      <p:italic r:id="rId20"/>
      <p:boldItalic r:id="rId21"/>
    </p:embeddedFont>
    <p:embeddedFont>
      <p:font typeface="Helvetica Neue Light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6" roundtripDataSignature="AMtx7mgpMAfjBbm+rNVTKEHJSHu/pgZc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pectral-italic.fntdata"/><Relationship Id="rId22" Type="http://schemas.openxmlformats.org/officeDocument/2006/relationships/font" Target="fonts/HelveticaNeueLight-regular.fntdata"/><Relationship Id="rId21" Type="http://schemas.openxmlformats.org/officeDocument/2006/relationships/font" Target="fonts/Spectral-boldItalic.fntdata"/><Relationship Id="rId24" Type="http://schemas.openxmlformats.org/officeDocument/2006/relationships/font" Target="fonts/HelveticaNeueLight-italic.fntdata"/><Relationship Id="rId23" Type="http://schemas.openxmlformats.org/officeDocument/2006/relationships/font" Target="fonts/HelveticaNeueLight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customschemas.google.com/relationships/presentationmetadata" Target="metadata"/><Relationship Id="rId25" Type="http://schemas.openxmlformats.org/officeDocument/2006/relationships/font" Target="fonts/HelveticaNeueLight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HelveticaNeue-bold.fntdata"/><Relationship Id="rId14" Type="http://schemas.openxmlformats.org/officeDocument/2006/relationships/font" Target="fonts/HelveticaNeue-regular.fntdata"/><Relationship Id="rId17" Type="http://schemas.openxmlformats.org/officeDocument/2006/relationships/font" Target="fonts/HelveticaNeue-boldItalic.fntdata"/><Relationship Id="rId16" Type="http://schemas.openxmlformats.org/officeDocument/2006/relationships/font" Target="fonts/HelveticaNeue-italic.fntdata"/><Relationship Id="rId19" Type="http://schemas.openxmlformats.org/officeDocument/2006/relationships/font" Target="fonts/Spectral-bold.fntdata"/><Relationship Id="rId18" Type="http://schemas.openxmlformats.org/officeDocument/2006/relationships/font" Target="fonts/Spectral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" name="Google Shape;60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" name="Google Shape;74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" name="Google Shape;87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" name="Google Shape;100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" name="Google Shape;118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12" name="Google Shape;12;p13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/>
          <p:nvPr>
            <p:ph idx="2" type="pic"/>
          </p:nvPr>
        </p:nvSpPr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" name="Google Shape;47;p22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5" name="Google Shape;15;p14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>
  <p:cSld name="Photo - Vertical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5"/>
          <p:cNvSpPr/>
          <p:nvPr>
            <p:ph idx="2" type="pic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" name="Google Shape;18;p15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Helvetica Neue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" type="body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7"/>
          <p:cNvSpPr txBox="1"/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" type="body"/>
          </p:nvPr>
        </p:nvSpPr>
        <p:spPr>
          <a:xfrm>
            <a:off x="1689100" y="3149600"/>
            <a:ext cx="21005799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71475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/>
          <p:nvPr>
            <p:ph idx="2" type="pic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" name="Google Shape;30;p18"/>
          <p:cNvSpPr txBox="1"/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" type="body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530225" lvl="0" marL="457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"/>
              <a:buChar char="•"/>
              <a:defRPr sz="3800"/>
            </a:lvl1pPr>
            <a:lvl2pPr indent="-530225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"/>
              <a:buChar char="•"/>
              <a:defRPr sz="3800"/>
            </a:lvl2pPr>
            <a:lvl3pPr indent="-530225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"/>
              <a:buChar char="•"/>
              <a:defRPr sz="3800"/>
            </a:lvl3pPr>
            <a:lvl4pPr indent="-530225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"/>
              <a:buChar char="•"/>
              <a:defRPr sz="3800"/>
            </a:lvl4pPr>
            <a:lvl5pPr indent="-530225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"/>
              <a:buChar char="•"/>
              <a:defRPr sz="38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/>
          <p:nvPr>
            <p:ph idx="1" type="body"/>
          </p:nvPr>
        </p:nvSpPr>
        <p:spPr>
          <a:xfrm>
            <a:off x="1689100" y="1778000"/>
            <a:ext cx="21005799" cy="101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71475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/>
          <p:nvPr>
            <p:ph idx="2" type="pic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" name="Google Shape;38;p20"/>
          <p:cNvSpPr/>
          <p:nvPr>
            <p:ph idx="3" type="pic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" name="Google Shape;39;p20"/>
          <p:cNvSpPr/>
          <p:nvPr>
            <p:ph idx="4" type="pic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0" name="Google Shape;40;p20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 txBox="1"/>
          <p:nvPr>
            <p:ph idx="1" type="body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i="1" sz="3200"/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43" name="Google Shape;43;p21"/>
          <p:cNvSpPr txBox="1"/>
          <p:nvPr>
            <p:ph idx="2" type="body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1689100" y="3149600"/>
            <a:ext cx="21005799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609600" lvl="0" marL="457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9600" lvl="1" marL="914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9600" lvl="2" marL="1371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9600" lvl="3" marL="1828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9600" lvl="4" marL="22860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9600" lvl="5" marL="2743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9600" lvl="6" marL="3200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9600" lvl="7" marL="3657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9600" lvl="8" marL="4114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mailto:bbarnhill@pdx.edu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648657" y="14571733"/>
            <a:ext cx="8334533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March 22, 2020</a:t>
            </a:r>
            <a:endParaRPr b="1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2319"/>
            <a:ext cx="24383999" cy="1378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8517" y="11628073"/>
            <a:ext cx="8667883" cy="1712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 txBox="1"/>
          <p:nvPr/>
        </p:nvSpPr>
        <p:spPr>
          <a:xfrm>
            <a:off x="5577840" y="4565805"/>
            <a:ext cx="14478001" cy="34265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 to Data Security in Academic Settings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June 2020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 &amp; Graduate Studies</a:t>
            </a:r>
            <a:endParaRPr b="1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/>
        </p:nvSpPr>
        <p:spPr>
          <a:xfrm>
            <a:off x="4519447" y="1091207"/>
            <a:ext cx="15345104" cy="2203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</a:pPr>
            <a:r>
              <a:rPr b="1" i="1" lang="en-US" sz="1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 Goals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 txBox="1"/>
          <p:nvPr/>
        </p:nvSpPr>
        <p:spPr>
          <a:xfrm>
            <a:off x="2664250" y="3568675"/>
            <a:ext cx="18926100" cy="84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600"/>
              <a:buFont typeface="Arial"/>
              <a:buChar char="●"/>
            </a:pPr>
            <a:r>
              <a:rPr b="0" i="0" lang="en-US" sz="66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Gain a general understanding of legal and contractual data security requirements commonly encountered in academia</a:t>
            </a:r>
            <a:endParaRPr b="0" i="0" sz="66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600"/>
              <a:buFont typeface="Arial"/>
              <a:buChar char="●"/>
            </a:pPr>
            <a:r>
              <a:rPr b="0" i="0" lang="en-US" sz="66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Recognition of data providers and sources of restricted data</a:t>
            </a:r>
            <a:endParaRPr b="0" i="0" sz="66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600"/>
              <a:buFont typeface="Arial"/>
              <a:buChar char="●"/>
            </a:pPr>
            <a:r>
              <a:rPr b="0" i="0" lang="en-US" sz="66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Explore types of data that have data security requirements, with an emphasis on personal health information</a:t>
            </a:r>
            <a:endParaRPr b="0" i="0" sz="66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8572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t/>
            </a:r>
            <a:endParaRPr b="0" i="0" sz="66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8572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t/>
            </a:r>
            <a:endParaRPr b="0" i="0" sz="66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8572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t/>
            </a:r>
            <a:endParaRPr b="0" i="0" sz="66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8572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t/>
            </a:r>
            <a:endParaRPr b="0" i="0" sz="66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8572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t/>
            </a:r>
            <a:endParaRPr b="0" i="0" sz="66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0" marL="85725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t/>
            </a:r>
            <a:endParaRPr b="0" i="0" sz="66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/>
          <p:nvPr/>
        </p:nvSpPr>
        <p:spPr>
          <a:xfrm>
            <a:off x="0" y="12093187"/>
            <a:ext cx="24384001" cy="1640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9" name="Google Shape;6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03220" y="12447595"/>
            <a:ext cx="4617694" cy="91213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"/>
          <p:cNvSpPr txBox="1"/>
          <p:nvPr/>
        </p:nvSpPr>
        <p:spPr>
          <a:xfrm>
            <a:off x="5810771" y="5126125"/>
            <a:ext cx="12762458" cy="2203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0"/>
              <a:buFont typeface="Times"/>
              <a:buNone/>
            </a:pPr>
            <a:r>
              <a:t/>
            </a:r>
            <a:endParaRPr b="1" i="1" sz="155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1981200" y="3969383"/>
            <a:ext cx="20299680" cy="43499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Self-generated data and data acquired from outside entities are sometimes required to be stored and handled in a secure manner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br>
              <a:rPr b="1" i="0" lang="en-US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i="0" sz="3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/>
          <p:nvPr/>
        </p:nvSpPr>
        <p:spPr>
          <a:xfrm>
            <a:off x="1219496" y="1353825"/>
            <a:ext cx="21945000" cy="3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Times"/>
              <a:buNone/>
            </a:pPr>
            <a:r>
              <a:rPr b="0" i="0" lang="en-US" sz="76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Responsibility to secure data derives from contractual or statutory requirements</a:t>
            </a:r>
            <a:endParaRPr b="1" i="1" sz="7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4"/>
          <p:cNvSpPr/>
          <p:nvPr/>
        </p:nvSpPr>
        <p:spPr>
          <a:xfrm>
            <a:off x="0" y="13175866"/>
            <a:ext cx="24384001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78;p4"/>
          <p:cNvSpPr txBox="1"/>
          <p:nvPr>
            <p:ph idx="12" type="sldNum"/>
          </p:nvPr>
        </p:nvSpPr>
        <p:spPr>
          <a:xfrm>
            <a:off x="23835359" y="13175866"/>
            <a:ext cx="548640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fld id="{00000000-1234-1234-1234-123412341234}" type="slidenum">
              <a:rPr b="1" lang="en-US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20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4"/>
          <p:cNvSpPr txBox="1"/>
          <p:nvPr/>
        </p:nvSpPr>
        <p:spPr>
          <a:xfrm>
            <a:off x="1224212" y="549243"/>
            <a:ext cx="8083354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Section Title / Topic</a:t>
            </a:r>
            <a:endParaRPr b="1" i="0" sz="2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4"/>
          <p:cNvPicPr preferRelativeResize="0"/>
          <p:nvPr/>
        </p:nvPicPr>
        <p:blipFill rotWithShape="1">
          <a:blip r:embed="rId3">
            <a:alphaModFix/>
          </a:blip>
          <a:srcRect b="0" l="0" r="79759" t="998"/>
          <a:stretch/>
        </p:blipFill>
        <p:spPr>
          <a:xfrm>
            <a:off x="348487" y="507417"/>
            <a:ext cx="500716" cy="48376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"/>
          <p:cNvSpPr txBox="1"/>
          <p:nvPr/>
        </p:nvSpPr>
        <p:spPr>
          <a:xfrm>
            <a:off x="1499100" y="6330025"/>
            <a:ext cx="9960900" cy="6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●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HIPAA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●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FERPA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●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IRB/Human Subjects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●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Export Controlled/DoD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●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t/>
            </a:r>
            <a:endParaRPr b="1" i="0" sz="6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4"/>
          <p:cNvSpPr txBox="1"/>
          <p:nvPr/>
        </p:nvSpPr>
        <p:spPr>
          <a:xfrm>
            <a:off x="1224204" y="3647654"/>
            <a:ext cx="10235700" cy="157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Helvetica Neue"/>
              <a:buNone/>
            </a:pPr>
            <a:r>
              <a:rPr b="1" i="0" lang="en-US" sz="66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Statutory Requirements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" name="Google Shape;83;p4"/>
          <p:cNvSpPr txBox="1"/>
          <p:nvPr/>
        </p:nvSpPr>
        <p:spPr>
          <a:xfrm>
            <a:off x="11970300" y="3647645"/>
            <a:ext cx="11714100" cy="157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Helvetica Neue"/>
              <a:buNone/>
            </a:pPr>
            <a:r>
              <a:rPr b="1" i="0" lang="en-US" sz="66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Contractual Requirements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" name="Google Shape;84;p4"/>
          <p:cNvSpPr txBox="1"/>
          <p:nvPr/>
        </p:nvSpPr>
        <p:spPr>
          <a:xfrm>
            <a:off x="11485925" y="6354750"/>
            <a:ext cx="12198599" cy="60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●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Use Agreements</a:t>
            </a:r>
            <a:endParaRPr b="1" i="0" sz="6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●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Non-Disclosure Agreements</a:t>
            </a:r>
            <a:endParaRPr b="1" i="0" sz="6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●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Data</a:t>
            </a:r>
            <a:endParaRPr b="1" i="0" sz="6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●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FAR Clauses</a:t>
            </a:r>
            <a:endParaRPr b="1" i="0" sz="6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t/>
            </a:r>
            <a:endParaRPr b="0" i="0" sz="6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217708" y="1929167"/>
            <a:ext cx="11164794" cy="3741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Times"/>
              <a:buNone/>
            </a:pPr>
            <a:r>
              <a:rPr b="0" i="0" lang="en-US" sz="100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a</a:t>
            </a:r>
            <a:endParaRPr b="1" i="1" sz="10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5"/>
          <p:cNvSpPr txBox="1"/>
          <p:nvPr/>
        </p:nvSpPr>
        <p:spPr>
          <a:xfrm>
            <a:off x="1240176" y="4493972"/>
            <a:ext cx="11469857" cy="7478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●"/>
            </a:pPr>
            <a:r>
              <a:rPr b="0" i="0" lang="en-US" sz="5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Government (federal, state, local)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207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■"/>
            </a:pPr>
            <a:r>
              <a:rPr b="0" i="0" lang="en-US" sz="4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Wide variety of data that is restricted </a:t>
            </a:r>
            <a:endParaRPr b="0" i="0" sz="4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858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●"/>
            </a:pPr>
            <a:r>
              <a:rPr b="0" i="0" lang="en-US" sz="5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Industry and private sources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207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■"/>
            </a:pPr>
            <a:r>
              <a:rPr b="0" i="0" lang="en-US" sz="4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Health care providers (covered entities) </a:t>
            </a:r>
            <a:endParaRPr b="0" i="0" sz="4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207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■"/>
            </a:pPr>
            <a:r>
              <a:rPr b="0" i="0" lang="en-US" sz="4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Defense contractors</a:t>
            </a:r>
            <a:endParaRPr b="0" i="0" sz="4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207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■"/>
            </a:pPr>
            <a:r>
              <a:rPr b="0" i="0" lang="en-US" sz="4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information and data</a:t>
            </a:r>
            <a:endParaRPr b="0" i="0" sz="4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●"/>
            </a:pPr>
            <a:r>
              <a:rPr b="0" i="0" lang="en-US" sz="5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Self collected/generated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31467" y="6898315"/>
            <a:ext cx="11054656" cy="642086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5"/>
          <p:cNvSpPr/>
          <p:nvPr/>
        </p:nvSpPr>
        <p:spPr>
          <a:xfrm>
            <a:off x="0" y="13175866"/>
            <a:ext cx="24384001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5"/>
          <p:cNvSpPr txBox="1"/>
          <p:nvPr>
            <p:ph idx="12" type="sldNum"/>
          </p:nvPr>
        </p:nvSpPr>
        <p:spPr>
          <a:xfrm>
            <a:off x="23835359" y="13175866"/>
            <a:ext cx="548640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fld id="{00000000-1234-1234-1234-123412341234}" type="slidenum">
              <a:rPr b="1" lang="en-US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20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5"/>
          <p:cNvSpPr txBox="1"/>
          <p:nvPr/>
        </p:nvSpPr>
        <p:spPr>
          <a:xfrm>
            <a:off x="1224212" y="549243"/>
            <a:ext cx="8083354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Section Title / Topic</a:t>
            </a:r>
            <a:endParaRPr b="1" i="0" sz="2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5"/>
          <p:cNvPicPr preferRelativeResize="0"/>
          <p:nvPr/>
        </p:nvPicPr>
        <p:blipFill rotWithShape="1">
          <a:blip r:embed="rId4">
            <a:alphaModFix/>
          </a:blip>
          <a:srcRect b="-6024" l="0" r="77636" t="0"/>
          <a:stretch/>
        </p:blipFill>
        <p:spPr>
          <a:xfrm>
            <a:off x="342431" y="499915"/>
            <a:ext cx="547746" cy="54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26594" y="0"/>
            <a:ext cx="11057406" cy="689831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5"/>
          <p:cNvSpPr txBox="1"/>
          <p:nvPr/>
        </p:nvSpPr>
        <p:spPr>
          <a:xfrm>
            <a:off x="890177" y="1300371"/>
            <a:ext cx="10777288" cy="256480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Helvetica Neue"/>
              <a:buNone/>
            </a:pPr>
            <a:r>
              <a:rPr b="1" i="0" lang="en-US" sz="8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Typical Sources of Restricted Data</a:t>
            </a:r>
            <a:endParaRPr b="1" i="0" sz="8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"/>
          <p:cNvSpPr txBox="1"/>
          <p:nvPr/>
        </p:nvSpPr>
        <p:spPr>
          <a:xfrm>
            <a:off x="1916036" y="1822726"/>
            <a:ext cx="20121004" cy="33588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Times"/>
              <a:buNone/>
            </a:pPr>
            <a:r>
              <a:rPr b="0" i="0" lang="en-US" sz="100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Types of protected data typically seen in academic settings</a:t>
            </a:r>
            <a:endParaRPr b="1" i="1" sz="10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7"/>
          <p:cNvSpPr txBox="1"/>
          <p:nvPr/>
        </p:nvSpPr>
        <p:spPr>
          <a:xfrm>
            <a:off x="1188720" y="5181600"/>
            <a:ext cx="22280879" cy="64633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Spectral"/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Protected Health Information (PHI)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Defined in HIPAA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Strictly refers to HIPAA controlled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ePHI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2286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Spectral"/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Personally Identifiable Information (PII)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1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 be any information that can be used to identify an individual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1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Typically, PII is only an issue if the dataset it is attached to involves information that is not generally publicly available, or commonly shared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/>
          <p:nvPr/>
        </p:nvSpPr>
        <p:spPr>
          <a:xfrm>
            <a:off x="1855076" y="1517926"/>
            <a:ext cx="20121004" cy="33588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Times"/>
              <a:buNone/>
            </a:pPr>
            <a:r>
              <a:rPr b="0" i="0" lang="en-US" sz="100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Types of protected data typically seen in academic settings</a:t>
            </a:r>
            <a:endParaRPr b="1" i="1" sz="10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8"/>
          <p:cNvSpPr txBox="1"/>
          <p:nvPr/>
        </p:nvSpPr>
        <p:spPr>
          <a:xfrm>
            <a:off x="1188720" y="5181600"/>
            <a:ext cx="22280879" cy="7232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Spectral"/>
              <a:buNone/>
            </a:pPr>
            <a:r>
              <a:rPr b="1" i="0" lang="en-US" sz="7000" u="none" cap="none" strike="noStrike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Covered Defense Information/Export Controlled Data</a:t>
            </a:r>
            <a:endParaRPr b="0" i="0" sz="7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Unclassified data, usually but not always technical in nature, that has a military or space application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1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Any defense information, including reports, subject to dissemination controls including distribution statements or DFARS clause 252.204-7000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Spectral"/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 Other Controlled Unclassified Information (CUI)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1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CUI is information from across the federal government that is sensitive and requires protection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1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that is considered CUI must be declared and marked as such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1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CUI data is not the only federal data that may come with security requirements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/>
          <p:nvPr/>
        </p:nvSpPr>
        <p:spPr>
          <a:xfrm>
            <a:off x="1916036" y="1822726"/>
            <a:ext cx="20121004" cy="33588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Times"/>
              <a:buNone/>
            </a:pPr>
            <a:r>
              <a:rPr b="0" i="0" lang="en-US" sz="100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Types of protected data typically seen in academic settings</a:t>
            </a:r>
            <a:endParaRPr b="1" i="1" sz="10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9"/>
          <p:cNvSpPr txBox="1"/>
          <p:nvPr/>
        </p:nvSpPr>
        <p:spPr>
          <a:xfrm>
            <a:off x="1188720" y="5181600"/>
            <a:ext cx="22280879" cy="7232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2286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Helvetica Neue"/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FERPA protected information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2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Family Educational Rights and Privacy Act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2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Protects the privacy of parents and students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2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Applies to almost any data concerning educational outcomes, and other educational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2286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Helvetica Neue"/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2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belonging to an entity which does not want it shared or published, typically for business reasons.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2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should be identified as proprietary in project agreements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2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 of proprietary data in export controlled projects invalidates the FRE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"/>
          <p:cNvSpPr/>
          <p:nvPr/>
        </p:nvSpPr>
        <p:spPr>
          <a:xfrm>
            <a:off x="13091532" y="0"/>
            <a:ext cx="1129246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" name="Google Shape;121;p11"/>
          <p:cNvSpPr txBox="1"/>
          <p:nvPr/>
        </p:nvSpPr>
        <p:spPr>
          <a:xfrm>
            <a:off x="348488" y="1798321"/>
            <a:ext cx="1049049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Times"/>
              <a:buNone/>
            </a:pPr>
            <a:r>
              <a:t/>
            </a:r>
            <a:endParaRPr b="0" i="0" sz="10000" u="none" cap="none" strike="noStrike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22" name="Google Shape;122;p11"/>
          <p:cNvSpPr txBox="1"/>
          <p:nvPr/>
        </p:nvSpPr>
        <p:spPr>
          <a:xfrm>
            <a:off x="1439583" y="3942569"/>
            <a:ext cx="9399400" cy="92332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None/>
            </a:pPr>
            <a:r>
              <a:t/>
            </a:r>
            <a:endParaRPr b="1" i="0" sz="7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b="0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Brandon Barnhill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lang="en-US" sz="6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Director, Export Controls and Research Security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b="0" i="0" lang="en-US" sz="6600" u="sng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bbarnhill@pdx.edu</a:t>
            </a:r>
            <a:endParaRPr b="0" i="0" sz="6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b="0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(503) 725-9945</a:t>
            </a:r>
            <a:endParaRPr b="0" i="0" sz="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1"/>
          <p:cNvSpPr txBox="1"/>
          <p:nvPr/>
        </p:nvSpPr>
        <p:spPr>
          <a:xfrm>
            <a:off x="23835359" y="13175866"/>
            <a:ext cx="548640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fld id="{00000000-1234-1234-1234-123412341234}" type="slidenum">
              <a:rPr b="1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1"/>
          <p:cNvSpPr txBox="1"/>
          <p:nvPr/>
        </p:nvSpPr>
        <p:spPr>
          <a:xfrm>
            <a:off x="1321900" y="1769102"/>
            <a:ext cx="9792152" cy="213391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Additional information, questions, assistance?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2469" y="2836061"/>
            <a:ext cx="13108530" cy="8747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Custom 1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6D8D24"/>
      </a:accent1>
      <a:accent2>
        <a:srgbClr val="C6D300"/>
      </a:accent2>
      <a:accent3>
        <a:srgbClr val="203920"/>
      </a:accent3>
      <a:accent4>
        <a:srgbClr val="008AC1"/>
      </a:accent4>
      <a:accent5>
        <a:srgbClr val="E54827"/>
      </a:accent5>
      <a:accent6>
        <a:srgbClr val="8A8A66"/>
      </a:accent6>
      <a:hlink>
        <a:srgbClr val="A4DEF8"/>
      </a:hlink>
      <a:folHlink>
        <a:srgbClr val="F68A1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