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3817600" cy="7772400"/>
  <p:notesSz cx="6858000" cy="9144000"/>
  <p:embeddedFontLst>
    <p:embeddedFont>
      <p:font typeface="Comfortaa" pitchFamily="2" charset="0"/>
      <p:regular r:id="rId33"/>
      <p:bold r:id="rId34"/>
    </p:embeddedFont>
    <p:embeddedFont>
      <p:font typeface="Montserrat" pitchFamily="2" charset="77"/>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48">
          <p15:clr>
            <a:srgbClr val="A4A3A4"/>
          </p15:clr>
        </p15:guide>
        <p15:guide id="2" pos="4352">
          <p15:clr>
            <a:srgbClr val="A4A3A4"/>
          </p15:clr>
        </p15:guide>
        <p15:guide id="3" orient="horz" pos="288">
          <p15:clr>
            <a:srgbClr val="9AA0A6"/>
          </p15:clr>
        </p15:guide>
        <p15:guide id="4" orient="horz" pos="4608">
          <p15:clr>
            <a:srgbClr val="9AA0A6"/>
          </p15:clr>
        </p15:guide>
        <p15:guide id="5" pos="288">
          <p15:clr>
            <a:srgbClr val="9AA0A6"/>
          </p15:clr>
        </p15:guide>
        <p15:guide id="6" pos="8416">
          <p15:clr>
            <a:srgbClr val="9AA0A6"/>
          </p15:clr>
        </p15:guide>
        <p15:guide id="7" orient="horz" pos="864">
          <p15:clr>
            <a:srgbClr val="9AA0A6"/>
          </p15:clr>
        </p15:guide>
        <p15:guide id="8" pos="4280">
          <p15:clr>
            <a:srgbClr val="9AA0A6"/>
          </p15:clr>
        </p15:guide>
        <p15:guide id="9" pos="4424">
          <p15:clr>
            <a:srgbClr val="9AA0A6"/>
          </p15:clr>
        </p15:guide>
        <p15:guide id="10" pos="2903">
          <p15:clr>
            <a:srgbClr val="9AA0A6"/>
          </p15:clr>
        </p15:guide>
        <p15:guide id="11" pos="3047">
          <p15:clr>
            <a:srgbClr val="9AA0A6"/>
          </p15:clr>
        </p15:guide>
        <p15:guide id="12" pos="5801">
          <p15:clr>
            <a:srgbClr val="9AA0A6"/>
          </p15:clr>
        </p15:guide>
        <p15:guide id="13" pos="5657">
          <p15:clr>
            <a:srgbClr val="9AA0A6"/>
          </p15:clr>
        </p15:guide>
        <p15:guide id="14" orient="horz" pos="424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6A1DE7-8EEC-43C0-9D76-5CCEFA692F78}">
  <a:tblStyle styleId="{986A1DE7-8EEC-43C0-9D76-5CCEFA692F7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8"/>
  </p:normalViewPr>
  <p:slideViewPr>
    <p:cSldViewPr snapToGrid="0">
      <p:cViewPr varScale="1">
        <p:scale>
          <a:sx n="96" d="100"/>
          <a:sy n="96" d="100"/>
        </p:scale>
        <p:origin x="672" y="184"/>
      </p:cViewPr>
      <p:guideLst>
        <p:guide orient="horz" pos="2448"/>
        <p:guide pos="4352"/>
        <p:guide orient="horz" pos="288"/>
        <p:guide orient="horz" pos="4608"/>
        <p:guide pos="288"/>
        <p:guide pos="8416"/>
        <p:guide orient="horz" pos="864"/>
        <p:guide pos="4280"/>
        <p:guide pos="4424"/>
        <p:guide pos="2903"/>
        <p:guide pos="3047"/>
        <p:guide pos="5801"/>
        <p:guide pos="5657"/>
        <p:guide orient="horz" pos="42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c20da22ff1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c20da22ff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1508"/>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In the early six months of 2020, approximately 3200 apartments were delivered.  Although the pandemic is affecting building pipelines, additional 6,400 units are currently under development.</a:t>
            </a:r>
            <a:endParaRPr>
              <a:solidFill>
                <a:schemeClr val="dk1"/>
              </a:solidFill>
              <a:latin typeface="Montserrat"/>
              <a:ea typeface="Montserrat"/>
              <a:cs typeface="Montserrat"/>
              <a:sym typeface="Montserrat"/>
            </a:endParaRPr>
          </a:p>
          <a:p>
            <a:pPr marL="457200" marR="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The diagram on the right shows Demand versus supply of affordable homes to families with a median income of 50 percent or less (AMI).</a:t>
            </a:r>
            <a:endParaRPr>
              <a:solidFill>
                <a:schemeClr val="dk1"/>
              </a:solidFill>
              <a:latin typeface="Montserrat"/>
              <a:ea typeface="Montserrat"/>
              <a:cs typeface="Montserrat"/>
              <a:sym typeface="Montserrat"/>
            </a:endParaRPr>
          </a:p>
          <a:p>
            <a:pPr marL="457200" marR="0" lvl="0" indent="0" algn="l" rtl="0">
              <a:spcBef>
                <a:spcPts val="0"/>
              </a:spcBef>
              <a:spcAft>
                <a:spcPts val="0"/>
              </a:spcAft>
              <a:buNone/>
            </a:pPr>
            <a:r>
              <a:rPr lang="en">
                <a:solidFill>
                  <a:schemeClr val="dk1"/>
                </a:solidFill>
                <a:latin typeface="Montserrat"/>
                <a:ea typeface="Montserrat"/>
                <a:cs typeface="Montserrat"/>
                <a:sym typeface="Montserrat"/>
              </a:rPr>
              <a:t>In all three counties of the Portland metro there is a lack of affordable housing in relation to demand. The city of Portland has described the need that at least 23000 more homes need to be supplied to low and moderate-income families. </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c20da22ff1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c20da22ff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This map shows the nine market rate comps to La Pluie project.  The nearest 2 comps, Broadstone Anthem and Cadence are 1 mile distant, and the furthest comp, Sandy 28 is 2.5 miles away.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c45a0a839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c45a0a839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The three main rent comps to Roots project are displayed on  the map. Louisa Flowers is the nearest comp  with 240 units and only .02 mi away, followed by St. Francis Park apartments with 138 affordable units and 1.1 mi distant. While the last rent comp is The Ramona apartments with 106 units and 2.1 miles out.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c1f02b5239_0_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c1f02b5239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c5ecfdbe5f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c5ecfdbe5f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200">
                <a:solidFill>
                  <a:schemeClr val="dk1"/>
                </a:solidFill>
              </a:rPr>
              <a:t>Given these current market conditions and zoning, we are proposing two 5 over 2, podium and wood construction developments on the full block parcel 1 and half block combined parcels 3 and 4.  For the full block development, we are proposing this be the site for market rate housing along with ground floor retail.  We are then proposing an affordable housing development for the half lock to the east.</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While these buildings will both be primarily housing, their drivers and funding sources impact their programs very differently.  Market rate is driven by the needs and desires of the market and its use mix, area sizes, and rents are flexible but based on factors of supply, demand, location, etc.  The target is maximizing income and sale values.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 </a:t>
            </a:r>
            <a:endParaRPr sz="1200">
              <a:solidFill>
                <a:schemeClr val="dk1"/>
              </a:solidFill>
            </a:endParaRPr>
          </a:p>
          <a:p>
            <a:pPr marL="0" lvl="0" indent="0" algn="l" rtl="0">
              <a:lnSpc>
                <a:spcPct val="115000"/>
              </a:lnSpc>
              <a:spcBef>
                <a:spcPts val="1200"/>
              </a:spcBef>
              <a:spcAft>
                <a:spcPts val="1200"/>
              </a:spcAft>
              <a:buNone/>
            </a:pPr>
            <a:r>
              <a:rPr lang="en" sz="1200">
                <a:solidFill>
                  <a:schemeClr val="dk1"/>
                </a:solidFill>
              </a:rPr>
              <a:t>For the affordable housing program, almost all income generating program is either capped or prohibited by public funding sources and space planning along with furnishings are dictated by prescriptive guidelines.  The name of the game for affordable housing is reducing non-residential unit area as much as possible and building to last because expenses are underwritten to increase faster than income, minimizing your margins over time especially in permanently supportive housing.</a:t>
            </a:r>
            <a:endParaRPr sz="12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c20da22ff1_2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c20da22ff1_2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1200">
                <a:solidFill>
                  <a:schemeClr val="dk1"/>
                </a:solidFill>
              </a:rPr>
              <a:t>Taking these considerations into account, the market rate unit mix will have 85% 1 bedroom or smaller units because they are not only higher income earning units, but this mix is in line with our market comps, which show 1 bedrooms having the lowest vacancy rates of any current unit type.  Alternatively, the Roots affordable development will have more than 50% of the units be 2 bedrooms or larger to meet a PHB bond requirement and was generated in direct response to our city and regional need for family sized affordable units.</a:t>
            </a:r>
            <a:endParaRPr>
              <a:latin typeface="Montserrat"/>
              <a:ea typeface="Montserrat"/>
              <a:cs typeface="Montserrat"/>
              <a:sym typeface="Montserra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c5ecfdbe5f_2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c5ecfdbe5f_2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1200">
                <a:solidFill>
                  <a:schemeClr val="dk1"/>
                </a:solidFill>
              </a:rPr>
              <a:t>Taking a step back and looking at how these developments will respond to the site, both sites have existing buildings and significant grades sloping from northeast down to southwest with the drop being 2 stories for the market rate site and a single story for the affordable site.  These existing conditions could be viewed as obstacles to contend with but for this development they will be design and construction assets.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c20da22ff1_2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c20da22ff1_2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1200">
                <a:solidFill>
                  <a:schemeClr val="dk1"/>
                </a:solidFill>
              </a:rPr>
              <a:t>For example, on the market rate site, the existing Land Rover Building is currently sunken into the northeast section of the site and retains much of the current sounding grades.  Once the existing building is demolished, with some minor additional excavation, 2/3rds of the site can have structured below grade parking at a significantly lower cost than traditional underground parking.  Bracketing this parking will be the ground floor retail spaces with stepped slabs to meet grade at each street corner with the local vendor food hall taking the prime southwest corner.  On the second level, residential units begin stacking and shared amenity spaces like the podium roof deck are available for resident use.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c20da22ff1_1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c20da22ff1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1200">
                <a:solidFill>
                  <a:schemeClr val="dk1"/>
                </a:solidFill>
              </a:rPr>
              <a:t>Looking at the upper levels, units will have high grade finishes, and the 7th level will feature a covered amenity deck with panoramic views of downtown and the southwest hills.  For the roof, the city’s ecoroof standards will apply to both the market rate and affordable projects.  The proposal includes extensive planting mediums for most of the roof surface for stormwater retention with the remaining area showing a small solar array to power common areas that would otherwise be an operating expense.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c20da22ff1_2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c20da22ff1_2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1200">
                <a:solidFill>
                  <a:schemeClr val="dk1"/>
                </a:solidFill>
              </a:rPr>
              <a:t>For the affordable building plans, again moving left to right from the ground floor to typical upper floors.  The ground floor will include resident services, studio units set back from the sidewalk with planting buffers, and a community room to be programmed internally and is rentable to outside groups.  While not required by zoning code, surface parking will be provided for residents because family sized units will need parking.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dca79777d5492a4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dca79777d5492a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Font typeface="Arial"/>
              <a:buNone/>
            </a:pPr>
            <a:r>
              <a:rPr lang="en" sz="1700">
                <a:solidFill>
                  <a:srgbClr val="404040"/>
                </a:solidFill>
                <a:latin typeface="Montserrat"/>
                <a:ea typeface="Montserrat"/>
                <a:cs typeface="Montserrat"/>
                <a:sym typeface="Montserrat"/>
              </a:rPr>
              <a:t>This Zenith Development project will consist of market rate and affordable housing with a unique blend of retail tenants. La Pluie and Roots will provide a platform and a place for our tenants, the Lloyd District workers, and Oregon Convention Center attendees to have a central place for its community members to gather, eat, drink, and interact.</a:t>
            </a:r>
            <a:endParaRPr sz="1700">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endParaRPr sz="1700">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700">
                <a:solidFill>
                  <a:srgbClr val="404040"/>
                </a:solidFill>
                <a:latin typeface="Montserrat"/>
                <a:ea typeface="Montserrat"/>
                <a:cs typeface="Montserrat"/>
                <a:sym typeface="Montserrat"/>
              </a:rPr>
              <a:t>The construction of the Blumenauer Bridge will improve accessibility for residents of the eastside neighborhoods to the south of I-84, while our food hall, daycare, and cafe will provide much needed amenities and a place for community members to live, work, and play.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c1f02b5239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c1f02b523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150">
                <a:solidFill>
                  <a:schemeClr val="dk1"/>
                </a:solidFill>
              </a:rPr>
              <a:t>Developing a project schedule based on these proposals, assuming we can start consultants next month, we can work through initial design phases and submit for permit on both projects early in 2022.  PHB affordable housing projects can leverage Government Accountability Transparency Review (GATR) status with BDS which prioritizes their permit review above market rate housing and other project types. </a:t>
            </a:r>
            <a:endParaRPr sz="1150">
              <a:solidFill>
                <a:schemeClr val="dk1"/>
              </a:solidFill>
            </a:endParaRPr>
          </a:p>
          <a:p>
            <a:pPr marL="0" lvl="0" indent="0" algn="l" rtl="0">
              <a:lnSpc>
                <a:spcPct val="115000"/>
              </a:lnSpc>
              <a:spcBef>
                <a:spcPts val="1200"/>
              </a:spcBef>
              <a:spcAft>
                <a:spcPts val="0"/>
              </a:spcAft>
              <a:buNone/>
            </a:pPr>
            <a:r>
              <a:rPr lang="en" sz="1150">
                <a:solidFill>
                  <a:schemeClr val="dk1"/>
                </a:solidFill>
              </a:rPr>
              <a:t> </a:t>
            </a:r>
            <a:endParaRPr sz="115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1150">
                <a:solidFill>
                  <a:schemeClr val="dk1"/>
                </a:solidFill>
              </a:rPr>
              <a:t>Right now affordable housing projects are seeing close to 6 month permitting processes which creates a stagger in construction starts if both project proceed forward with the same design schedules.  This ends up being beneficial for the overall development as existing buildings can be used for staging and contractor offices to start construction and trades can then move from the affordable project and onto the market rate project after their scope is completed.  In all we’re expecting 24 months of combined construction.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c1f02b5239_0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c1f02b5239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5ecfdbe5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5ecfdbe5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c5ecfdbe5f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c5ecfdbe5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c1f02b5239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c1f02b5239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c1f02b5239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c1f02b523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c2664371c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c2664371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Feasible - why</a:t>
            </a:r>
            <a:endParaRPr/>
          </a:p>
          <a:p>
            <a:pPr marL="457200" lvl="0" indent="-298450" algn="l" rtl="0">
              <a:spcBef>
                <a:spcPts val="0"/>
              </a:spcBef>
              <a:spcAft>
                <a:spcPts val="0"/>
              </a:spcAft>
              <a:buSzPts val="1100"/>
              <a:buChar char="-"/>
            </a:pPr>
            <a:r>
              <a:rPr lang="en"/>
              <a:t>Location : access to public transportation, employment center, </a:t>
            </a:r>
            <a:endParaRPr/>
          </a:p>
          <a:p>
            <a:pPr marL="457200" lvl="0" indent="-298450" algn="l" rtl="0">
              <a:spcBef>
                <a:spcPts val="0"/>
              </a:spcBef>
              <a:spcAft>
                <a:spcPts val="0"/>
              </a:spcAft>
              <a:buSzPts val="1100"/>
              <a:buChar char="-"/>
            </a:pPr>
            <a:r>
              <a:rPr lang="en"/>
              <a:t>Demand: for affordable units, supply gap for family units, housing crisis</a:t>
            </a:r>
            <a:endParaRPr/>
          </a:p>
          <a:p>
            <a:pPr marL="457200" lvl="0" indent="-298450" algn="l" rtl="0">
              <a:spcBef>
                <a:spcPts val="0"/>
              </a:spcBef>
              <a:spcAft>
                <a:spcPts val="0"/>
              </a:spcAft>
              <a:buSzPts val="1100"/>
              <a:buChar char="-"/>
            </a:pPr>
            <a:r>
              <a:rPr lang="en"/>
              <a:t>Funding: 4% LIHTC and Metro bond, funding flexibility</a:t>
            </a:r>
            <a:endParaRPr/>
          </a:p>
          <a:p>
            <a:pPr marL="457200" lvl="0" indent="-298450" algn="l" rtl="0">
              <a:spcBef>
                <a:spcPts val="0"/>
              </a:spcBef>
              <a:spcAft>
                <a:spcPts val="0"/>
              </a:spcAft>
              <a:buSzPts val="1100"/>
              <a:buChar char="-"/>
            </a:pPr>
            <a:r>
              <a:rPr lang="en"/>
              <a:t>Partnership: ability to partner with a non-profit to be a GP, benefits include expertise, tax exempt status, </a:t>
            </a:r>
            <a:endParaRPr/>
          </a:p>
          <a:p>
            <a:pPr marL="457200" lvl="0" indent="-298450" algn="l" rtl="0">
              <a:spcBef>
                <a:spcPts val="0"/>
              </a:spcBef>
              <a:spcAft>
                <a:spcPts val="0"/>
              </a:spcAft>
              <a:buSzPts val="1100"/>
              <a:buChar char="-"/>
            </a:pPr>
            <a:r>
              <a:rPr lang="en"/>
              <a:t>Opportunity for partnership, fund, for transit oriented development, reduce displacement of low income families.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c5ecfdbe5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c5ecfdbe5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due to shorter permitting period we decided to develop </a:t>
            </a:r>
            <a:r>
              <a:rPr lang="en"/>
              <a:t>Roots first. </a:t>
            </a:r>
            <a:r>
              <a:rPr lang="en">
                <a:solidFill>
                  <a:schemeClr val="dk1"/>
                </a:solidFill>
              </a:rPr>
              <a:t>Roots </a:t>
            </a:r>
            <a:r>
              <a:rPr lang="en"/>
              <a:t>Has the typical 18 mo construction period but a quicker lease up period of 6 mos with 20 units per month. As required by the bank we have a 3 months stabilization period after lease up leading up to conversion to perm loan by Q3 of 2024</a:t>
            </a:r>
            <a:endParaRPr/>
          </a:p>
          <a:p>
            <a:pPr marL="0" lvl="0" indent="0" algn="l" rtl="0">
              <a:spcBef>
                <a:spcPts val="0"/>
              </a:spcBef>
              <a:spcAft>
                <a:spcPts val="0"/>
              </a:spcAft>
              <a:buNone/>
            </a:pPr>
            <a:r>
              <a:rPr lang="en"/>
              <a:t>Stabilized NOI assumptions</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c4bd8ea09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c4bd8ea0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Pro-forma meets the sources requirements of OHCS, PHB</a:t>
            </a:r>
            <a:endParaRPr/>
          </a:p>
          <a:p>
            <a:pPr marL="457200" lvl="0" indent="-298450" algn="l" rtl="0">
              <a:spcBef>
                <a:spcPts val="0"/>
              </a:spcBef>
              <a:spcAft>
                <a:spcPts val="0"/>
              </a:spcAft>
              <a:buSzPts val="1100"/>
              <a:buChar char="-"/>
            </a:pPr>
            <a:r>
              <a:rPr lang="en">
                <a:solidFill>
                  <a:schemeClr val="dk1"/>
                </a:solidFill>
              </a:rPr>
              <a:t>LIHTC - 4% credit; total qualified basis increased to 49k utilizing the 30% boost due to area eligibility . Assumes 0.90C  to a $ for tax credit yield. Promises $19.8m tax credits over ten yr period to the investor (LP)</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Total development cost = 49,973,709 = 67% hardcost and 24% development cost and 8% acquisition cost meeting LIHTC requirement </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hard cost $285/unit</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Leverages private funds for construction loan meeting the 50% test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c2664371c6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c2664371c6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Able to achieve these financial goals by </a:t>
            </a:r>
            <a:endParaRPr/>
          </a:p>
          <a:p>
            <a:pPr marL="457200" lvl="0" indent="-298450" algn="l" rtl="0">
              <a:spcBef>
                <a:spcPts val="0"/>
              </a:spcBef>
              <a:spcAft>
                <a:spcPts val="0"/>
              </a:spcAft>
              <a:buSzPts val="1100"/>
              <a:buAutoNum type="arabicPeriod"/>
            </a:pPr>
            <a:r>
              <a:rPr lang="en"/>
              <a:t>developing a proforma that meets the PHB underwriting matrix</a:t>
            </a:r>
            <a:endParaRPr/>
          </a:p>
          <a:p>
            <a:pPr marL="457200" lvl="0" indent="-298450" algn="l" rtl="0">
              <a:spcBef>
                <a:spcPts val="0"/>
              </a:spcBef>
              <a:spcAft>
                <a:spcPts val="0"/>
              </a:spcAft>
              <a:buSzPts val="1100"/>
              <a:buAutoNum type="arabicPeriod"/>
            </a:pPr>
            <a:r>
              <a:rPr lang="en"/>
              <a:t>strategically creating a co-developer partnership with a non profit organization. </a:t>
            </a:r>
            <a:endParaRPr/>
          </a:p>
          <a:p>
            <a:pPr marL="457200" lvl="0" indent="-298450" algn="l" rtl="0">
              <a:spcBef>
                <a:spcPts val="0"/>
              </a:spcBef>
              <a:spcAft>
                <a:spcPts val="0"/>
              </a:spcAft>
              <a:buSzPts val="1100"/>
              <a:buChar char="-"/>
            </a:pPr>
            <a:r>
              <a:rPr lang="en"/>
              <a:t>That would split the developer fee</a:t>
            </a:r>
            <a:endParaRPr/>
          </a:p>
          <a:p>
            <a:pPr marL="457200" lvl="0" indent="-298450" algn="l" rtl="0">
              <a:spcBef>
                <a:spcPts val="0"/>
              </a:spcBef>
              <a:spcAft>
                <a:spcPts val="0"/>
              </a:spcAft>
              <a:buSzPts val="1100"/>
              <a:buChar char="-"/>
            </a:pPr>
            <a:r>
              <a:rPr lang="en"/>
              <a:t>Operates and manages the affordable property during the 10 year compliance period</a:t>
            </a:r>
            <a:endParaRPr/>
          </a:p>
          <a:p>
            <a:pPr marL="457200" lvl="0" indent="-298450" algn="l" rtl="0">
              <a:spcBef>
                <a:spcPts val="0"/>
              </a:spcBef>
              <a:spcAft>
                <a:spcPts val="0"/>
              </a:spcAft>
              <a:buSzPts val="1100"/>
              <a:buChar char="-"/>
            </a:pPr>
            <a:r>
              <a:rPr lang="en"/>
              <a:t>Utilizing the property tax abatement incentive </a:t>
            </a:r>
            <a:endParaRPr/>
          </a:p>
          <a:p>
            <a:pPr marL="457200" lvl="0" indent="-298450" algn="l" rtl="0">
              <a:spcBef>
                <a:spcPts val="0"/>
              </a:spcBef>
              <a:spcAft>
                <a:spcPts val="0"/>
              </a:spcAft>
              <a:buSzPts val="1100"/>
              <a:buAutoNum type="arabicPeriod"/>
            </a:pPr>
            <a:r>
              <a:rPr lang="en"/>
              <a:t>Utilizing available funds and incentives to develop affordable housing.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c1f02b5239_0_3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c1f02b5239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4dca79777d5492a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4dca79777d5492a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Font typeface="Arial"/>
              <a:buNone/>
            </a:pPr>
            <a:r>
              <a:rPr lang="en" sz="1300" b="1">
                <a:solidFill>
                  <a:schemeClr val="dk1"/>
                </a:solidFill>
                <a:latin typeface="Montserrat"/>
                <a:ea typeface="Montserrat"/>
                <a:cs typeface="Montserrat"/>
                <a:sym typeface="Montserrat"/>
              </a:rPr>
              <a:t>While Zenith Development has many goals for La Pluie and the Root’s, some of  our main goals were to find a way to provide affordable housing around accessible public transportation, provide much needed amenities, and to strengthen the immediate community that is surrounded by the Metro Planning Department building, The Hyatt Hotel at the Convention Center and Convention Center. </a:t>
            </a:r>
            <a:endParaRPr sz="13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endParaRPr sz="13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300" b="1">
                <a:solidFill>
                  <a:schemeClr val="dk1"/>
                </a:solidFill>
                <a:latin typeface="Montserrat"/>
                <a:ea typeface="Montserrat"/>
                <a:cs typeface="Montserrat"/>
                <a:sym typeface="Montserrat"/>
              </a:rPr>
              <a:t>In the process of determining the highest and best use of our site we also  considered office space and hotel, but after a thorough analysis of the office and hotel markets we concluded that with many companies going to a hybrid work setting where employees are only coming into the office part of the week or not coming in at all and Portland-area hotels not likely see a key revenue metric return to 2019 levels until the end of 2023 as consumers pay less per night and less rooms are reserved that market rate housing with retail combined with affordable housing would be the highest and best uses..</a:t>
            </a:r>
            <a:endParaRPr sz="13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endParaRPr sz="13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300" b="1">
                <a:solidFill>
                  <a:schemeClr val="dk1"/>
                </a:solidFill>
                <a:latin typeface="Montserrat"/>
                <a:ea typeface="Montserrat"/>
                <a:cs typeface="Montserrat"/>
                <a:sym typeface="Montserrat"/>
              </a:rPr>
              <a:t>The Roots affordable housing will create a public private partnership to deliver much needed affordable units to renters in close-in Portland. The delivery of over 50% family unit will close the lack of affordable family units in the submarket as well as the general Portland Metro area. </a:t>
            </a:r>
            <a:endParaRPr sz="13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300" b="1">
                <a:solidFill>
                  <a:schemeClr val="dk1"/>
                </a:solidFill>
                <a:latin typeface="Montserrat"/>
                <a:ea typeface="Montserrat"/>
                <a:cs typeface="Montserrat"/>
                <a:sym typeface="Montserrat"/>
              </a:rPr>
              <a:t> </a:t>
            </a:r>
            <a:endParaRPr sz="13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300" b="1">
                <a:solidFill>
                  <a:schemeClr val="dk1"/>
                </a:solidFill>
                <a:latin typeface="Montserrat"/>
                <a:ea typeface="Montserrat"/>
                <a:cs typeface="Montserrat"/>
                <a:sym typeface="Montserrat"/>
              </a:rPr>
              <a:t>The retail will be pivotal in determining the overall attractiveness of La Pluie  to prospective tenants as an active ground-floor will be considered an amenity. Our daycare operator will provide a service for the building tenants, the surrounding residential buildings, Lloyd District workers, and Oregon Convention Center attendees. Both important and viable, the daycare will activate the space it covers on NE Grand Ave. . The lack of food options in the near vicinity to the project site combined with a dense daytime population with surrounding employers like Metro, the Oregon Convention Center, as well as improved connectivity to close-in eastside neighborhoods to the south of I-84 with the construction of Blumenauer Bridge presents a great opportunity for a food hall to thrive. The cafe will provide a highly desired service, not only for the projects’ residents but also the surrounding daytime workers and flood of Oregon Convention Center goers. The cafe will also provide the surrounding communities with a gathering place to relax and socialize. </a:t>
            </a:r>
            <a:endParaRPr sz="13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endParaRPr sz="13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300" b="1">
                <a:solidFill>
                  <a:schemeClr val="dk1"/>
                </a:solidFill>
                <a:latin typeface="Montserrat"/>
                <a:ea typeface="Montserrat"/>
                <a:cs typeface="Montserrat"/>
                <a:sym typeface="Montserrat"/>
              </a:rPr>
              <a:t>This development project is something that will not only give extrinsic financial returns to its investors, it will also give intrinsic internal returns to its residents, Lloyd District workers, Oregon Convention Center attendees, as well as the eastside neighborhoods to the south of I-84 that will be connected with the construction of Blumenauer Bridge.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c462fa909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c462fa90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c1f02b5239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c1f02b5239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c462fa909c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c462fa909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20da22ff1_2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20da22ff1_2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1200">
                <a:solidFill>
                  <a:schemeClr val="dk1"/>
                </a:solidFill>
              </a:rPr>
              <a:t>Looking at the zoning of these sites, they are both Central Commercial and design review is required.  CX zoning allows for intense development and is flexible in terms of potential uses, but the Central City Plan District specifically incentivizes dense residential development over ground floor commercial uses.  This approach allows for a base FAR of 9 to 1 and a bonus FAR of 12 to 1.  Parking is not required for these sites based on transit adjacency, and there are parking maximums set by the plan district.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c1f02b5239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c1f02b5239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c20da22ff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c20da22f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Montserrat"/>
              <a:buChar char="●"/>
            </a:pPr>
            <a:r>
              <a:rPr lang="en" sz="1200">
                <a:solidFill>
                  <a:srgbClr val="202124"/>
                </a:solidFill>
                <a:highlight>
                  <a:srgbClr val="FFFFFF"/>
                </a:highlight>
                <a:latin typeface="Roboto"/>
                <a:ea typeface="Roboto"/>
                <a:cs typeface="Roboto"/>
                <a:sym typeface="Roboto"/>
              </a:rPr>
              <a:t>For the population growth, </a:t>
            </a:r>
            <a:r>
              <a:rPr lang="en">
                <a:solidFill>
                  <a:schemeClr val="dk1"/>
                </a:solidFill>
                <a:latin typeface="Montserrat"/>
                <a:ea typeface="Montserrat"/>
                <a:cs typeface="Montserrat"/>
                <a:sym typeface="Montserrat"/>
              </a:rPr>
              <a:t>only 19% of the population growth was natural increase (e.g. births) while the rest can be attributed to migration.</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Char char="●"/>
            </a:pPr>
            <a:r>
              <a:rPr lang="en">
                <a:solidFill>
                  <a:schemeClr val="dk1"/>
                </a:solidFill>
                <a:latin typeface="Montserrat"/>
                <a:ea typeface="Montserrat"/>
                <a:cs typeface="Montserrat"/>
                <a:sym typeface="Montserrat"/>
              </a:rPr>
              <a:t>The median age in Portland </a:t>
            </a:r>
            <a:r>
              <a:rPr lang="en" sz="1200">
                <a:solidFill>
                  <a:srgbClr val="202124"/>
                </a:solidFill>
                <a:highlight>
                  <a:srgbClr val="FFFFFF"/>
                </a:highlight>
                <a:latin typeface="Roboto"/>
                <a:ea typeface="Roboto"/>
                <a:cs typeface="Roboto"/>
                <a:sym typeface="Roboto"/>
              </a:rPr>
              <a:t> is 37.1 years and for Portland </a:t>
            </a:r>
            <a:r>
              <a:rPr lang="en">
                <a:solidFill>
                  <a:schemeClr val="dk1"/>
                </a:solidFill>
                <a:latin typeface="Montserrat"/>
                <a:ea typeface="Montserrat"/>
                <a:cs typeface="Montserrat"/>
                <a:sym typeface="Montserrat"/>
              </a:rPr>
              <a:t>-Vancouver-Hillsboro, OR-WA MSA is slightly less than the median age for all of Oregon and the rest of the United States. </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highlight>
                  <a:schemeClr val="lt1"/>
                </a:highlight>
                <a:latin typeface="Montserrat"/>
                <a:ea typeface="Montserrat"/>
                <a:cs typeface="Montserrat"/>
                <a:sym typeface="Montserrat"/>
              </a:rPr>
              <a:t>The unemployment rate in May was almost 15%. However, due to Portland's dynamic economy, it is well placed to tackle the crisis than many other metropolitan areas.</a:t>
            </a:r>
            <a:endParaRPr>
              <a:solidFill>
                <a:schemeClr val="dk1"/>
              </a:solidFill>
              <a:highlight>
                <a:schemeClr val="lt1"/>
              </a:highlight>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Looking at the graph on the top right, Rent growth for the Lloyd District in 2020 was hit hard due to the pandemic. Add to this the flood of deliveries in recent years as well as local protests, rent growth experienced a 7% decline in asking rent.   Looking forward to 2021 with the prospect of mass vaccinations and civil unrest settling down, rents are anticipated to bounce back remarkably  with a growth rate slightly under 6% until 2023.</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1- bedapts in portland has the lowest vacancy rates, meaning our project not only financially pencil, but the majority of units we have are 1-bed</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On the Parking aspect La Pluie and  Roots exceptional  location is leveraged by constructing less parking spaces than the comps since it is situated adjacent to the PDX Streetcar running along NE Grand Ave and NE Oregon St.</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The project provides an opportunity for more than 16,000 sf of retail space in total.  Along Grand we are proposing two retail tenant spaces  the space to the southwest will be a food hall,  space to the northwest will be a childcare center  while the space on oregon st and 6th st  will be attractive for a café user.</a:t>
            </a:r>
            <a:endParaRPr>
              <a:solidFill>
                <a:schemeClr val="dk1"/>
              </a:solidFill>
              <a:latin typeface="Montserrat"/>
              <a:ea typeface="Montserrat"/>
              <a:cs typeface="Montserrat"/>
              <a:sym typeface="Montserrat"/>
            </a:endParaRPr>
          </a:p>
          <a:p>
            <a:pPr marL="457200" lvl="0" indent="0" algn="l" rtl="0">
              <a:lnSpc>
                <a:spcPct val="115000"/>
              </a:lnSpc>
              <a:spcBef>
                <a:spcPts val="217"/>
              </a:spcBef>
              <a:spcAft>
                <a:spcPts val="0"/>
              </a:spcAft>
              <a:buNone/>
            </a:pPr>
            <a:endParaRPr>
              <a:solidFill>
                <a:schemeClr val="dk1"/>
              </a:solidFill>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71026" y="1125136"/>
            <a:ext cx="12875700" cy="3101700"/>
          </a:xfrm>
          <a:prstGeom prst="rect">
            <a:avLst/>
          </a:prstGeom>
        </p:spPr>
        <p:txBody>
          <a:bodyPr spcFirstLastPara="1" wrap="square" lIns="138150" tIns="138150" rIns="138150" bIns="138150" anchor="b" anchorCtr="0">
            <a:normAutofit/>
          </a:bodyPr>
          <a:lstStyle>
            <a:lvl1pPr lvl="0" algn="ctr">
              <a:spcBef>
                <a:spcPts val="0"/>
              </a:spcBef>
              <a:spcAft>
                <a:spcPts val="0"/>
              </a:spcAft>
              <a:buSzPts val="7900"/>
              <a:buNone/>
              <a:defRPr sz="7900"/>
            </a:lvl1pPr>
            <a:lvl2pPr lvl="1" algn="ctr">
              <a:spcBef>
                <a:spcPts val="0"/>
              </a:spcBef>
              <a:spcAft>
                <a:spcPts val="0"/>
              </a:spcAft>
              <a:buSzPts val="7900"/>
              <a:buNone/>
              <a:defRPr sz="7900"/>
            </a:lvl2pPr>
            <a:lvl3pPr lvl="2" algn="ctr">
              <a:spcBef>
                <a:spcPts val="0"/>
              </a:spcBef>
              <a:spcAft>
                <a:spcPts val="0"/>
              </a:spcAft>
              <a:buSzPts val="7900"/>
              <a:buNone/>
              <a:defRPr sz="7900"/>
            </a:lvl3pPr>
            <a:lvl4pPr lvl="3" algn="ctr">
              <a:spcBef>
                <a:spcPts val="0"/>
              </a:spcBef>
              <a:spcAft>
                <a:spcPts val="0"/>
              </a:spcAft>
              <a:buSzPts val="7900"/>
              <a:buNone/>
              <a:defRPr sz="7900"/>
            </a:lvl4pPr>
            <a:lvl5pPr lvl="4" algn="ctr">
              <a:spcBef>
                <a:spcPts val="0"/>
              </a:spcBef>
              <a:spcAft>
                <a:spcPts val="0"/>
              </a:spcAft>
              <a:buSzPts val="7900"/>
              <a:buNone/>
              <a:defRPr sz="7900"/>
            </a:lvl5pPr>
            <a:lvl6pPr lvl="5" algn="ctr">
              <a:spcBef>
                <a:spcPts val="0"/>
              </a:spcBef>
              <a:spcAft>
                <a:spcPts val="0"/>
              </a:spcAft>
              <a:buSzPts val="7900"/>
              <a:buNone/>
              <a:defRPr sz="7900"/>
            </a:lvl6pPr>
            <a:lvl7pPr lvl="6" algn="ctr">
              <a:spcBef>
                <a:spcPts val="0"/>
              </a:spcBef>
              <a:spcAft>
                <a:spcPts val="0"/>
              </a:spcAft>
              <a:buSzPts val="7900"/>
              <a:buNone/>
              <a:defRPr sz="7900"/>
            </a:lvl7pPr>
            <a:lvl8pPr lvl="7" algn="ctr">
              <a:spcBef>
                <a:spcPts val="0"/>
              </a:spcBef>
              <a:spcAft>
                <a:spcPts val="0"/>
              </a:spcAft>
              <a:buSzPts val="7900"/>
              <a:buNone/>
              <a:defRPr sz="7900"/>
            </a:lvl8pPr>
            <a:lvl9pPr lvl="8" algn="ctr">
              <a:spcBef>
                <a:spcPts val="0"/>
              </a:spcBef>
              <a:spcAft>
                <a:spcPts val="0"/>
              </a:spcAft>
              <a:buSzPts val="7900"/>
              <a:buNone/>
              <a:defRPr sz="7900"/>
            </a:lvl9pPr>
          </a:lstStyle>
          <a:p>
            <a:endParaRPr/>
          </a:p>
        </p:txBody>
      </p:sp>
      <p:sp>
        <p:nvSpPr>
          <p:cNvPr id="11" name="Google Shape;11;p2"/>
          <p:cNvSpPr txBox="1">
            <a:spLocks noGrp="1"/>
          </p:cNvSpPr>
          <p:nvPr>
            <p:ph type="subTitle" idx="1"/>
          </p:nvPr>
        </p:nvSpPr>
        <p:spPr>
          <a:xfrm>
            <a:off x="471013" y="4282678"/>
            <a:ext cx="12875700" cy="1197600"/>
          </a:xfrm>
          <a:prstGeom prst="rect">
            <a:avLst/>
          </a:prstGeom>
        </p:spPr>
        <p:txBody>
          <a:bodyPr spcFirstLastPara="1" wrap="square" lIns="138150" tIns="138150" rIns="138150" bIns="138150" anchor="t"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2" name="Google Shape;12;p2"/>
          <p:cNvSpPr txBox="1">
            <a:spLocks noGrp="1"/>
          </p:cNvSpPr>
          <p:nvPr>
            <p:ph type="sldNum" idx="12"/>
          </p:nvPr>
        </p:nvSpPr>
        <p:spPr>
          <a:xfrm>
            <a:off x="12802825" y="7046639"/>
            <a:ext cx="829200" cy="594900"/>
          </a:xfrm>
          <a:prstGeom prst="rect">
            <a:avLst/>
          </a:prstGeom>
        </p:spPr>
        <p:txBody>
          <a:bodyPr spcFirstLastPara="1" wrap="square" lIns="138150" tIns="138150" rIns="138150" bIns="138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71013" y="1671478"/>
            <a:ext cx="12875700" cy="2967000"/>
          </a:xfrm>
          <a:prstGeom prst="rect">
            <a:avLst/>
          </a:prstGeom>
        </p:spPr>
        <p:txBody>
          <a:bodyPr spcFirstLastPara="1" wrap="square" lIns="138150" tIns="138150" rIns="138150" bIns="138150" anchor="b" anchorCtr="0">
            <a:normAutofit/>
          </a:bodyPr>
          <a:lstStyle>
            <a:lvl1pPr lvl="0" algn="ctr">
              <a:spcBef>
                <a:spcPts val="0"/>
              </a:spcBef>
              <a:spcAft>
                <a:spcPts val="0"/>
              </a:spcAft>
              <a:buSzPts val="18100"/>
              <a:buNone/>
              <a:defRPr sz="18100"/>
            </a:lvl1pPr>
            <a:lvl2pPr lvl="1" algn="ctr">
              <a:spcBef>
                <a:spcPts val="0"/>
              </a:spcBef>
              <a:spcAft>
                <a:spcPts val="0"/>
              </a:spcAft>
              <a:buSzPts val="18100"/>
              <a:buNone/>
              <a:defRPr sz="18100"/>
            </a:lvl2pPr>
            <a:lvl3pPr lvl="2" algn="ctr">
              <a:spcBef>
                <a:spcPts val="0"/>
              </a:spcBef>
              <a:spcAft>
                <a:spcPts val="0"/>
              </a:spcAft>
              <a:buSzPts val="18100"/>
              <a:buNone/>
              <a:defRPr sz="18100"/>
            </a:lvl3pPr>
            <a:lvl4pPr lvl="3" algn="ctr">
              <a:spcBef>
                <a:spcPts val="0"/>
              </a:spcBef>
              <a:spcAft>
                <a:spcPts val="0"/>
              </a:spcAft>
              <a:buSzPts val="18100"/>
              <a:buNone/>
              <a:defRPr sz="18100"/>
            </a:lvl4pPr>
            <a:lvl5pPr lvl="4" algn="ctr">
              <a:spcBef>
                <a:spcPts val="0"/>
              </a:spcBef>
              <a:spcAft>
                <a:spcPts val="0"/>
              </a:spcAft>
              <a:buSzPts val="18100"/>
              <a:buNone/>
              <a:defRPr sz="18100"/>
            </a:lvl5pPr>
            <a:lvl6pPr lvl="5" algn="ctr">
              <a:spcBef>
                <a:spcPts val="0"/>
              </a:spcBef>
              <a:spcAft>
                <a:spcPts val="0"/>
              </a:spcAft>
              <a:buSzPts val="18100"/>
              <a:buNone/>
              <a:defRPr sz="18100"/>
            </a:lvl6pPr>
            <a:lvl7pPr lvl="6" algn="ctr">
              <a:spcBef>
                <a:spcPts val="0"/>
              </a:spcBef>
              <a:spcAft>
                <a:spcPts val="0"/>
              </a:spcAft>
              <a:buSzPts val="18100"/>
              <a:buNone/>
              <a:defRPr sz="18100"/>
            </a:lvl7pPr>
            <a:lvl8pPr lvl="7" algn="ctr">
              <a:spcBef>
                <a:spcPts val="0"/>
              </a:spcBef>
              <a:spcAft>
                <a:spcPts val="0"/>
              </a:spcAft>
              <a:buSzPts val="18100"/>
              <a:buNone/>
              <a:defRPr sz="18100"/>
            </a:lvl8pPr>
            <a:lvl9pPr lvl="8" algn="ctr">
              <a:spcBef>
                <a:spcPts val="0"/>
              </a:spcBef>
              <a:spcAft>
                <a:spcPts val="0"/>
              </a:spcAft>
              <a:buSzPts val="18100"/>
              <a:buNone/>
              <a:defRPr sz="18100"/>
            </a:lvl9pPr>
          </a:lstStyle>
          <a:p>
            <a:r>
              <a:t>xx%</a:t>
            </a:r>
          </a:p>
        </p:txBody>
      </p:sp>
      <p:sp>
        <p:nvSpPr>
          <p:cNvPr id="46" name="Google Shape;46;p11"/>
          <p:cNvSpPr txBox="1">
            <a:spLocks noGrp="1"/>
          </p:cNvSpPr>
          <p:nvPr>
            <p:ph type="body" idx="1"/>
          </p:nvPr>
        </p:nvSpPr>
        <p:spPr>
          <a:xfrm>
            <a:off x="471013" y="4763362"/>
            <a:ext cx="12875700" cy="1965600"/>
          </a:xfrm>
          <a:prstGeom prst="rect">
            <a:avLst/>
          </a:prstGeom>
        </p:spPr>
        <p:txBody>
          <a:bodyPr spcFirstLastPara="1" wrap="square" lIns="138150" tIns="138150" rIns="138150" bIns="138150" anchor="t" anchorCtr="0">
            <a:normAutofit/>
          </a:bodyPr>
          <a:lstStyle>
            <a:lvl1pPr marL="457200" lvl="0" indent="-400050" algn="ctr">
              <a:spcBef>
                <a:spcPts val="0"/>
              </a:spcBef>
              <a:spcAft>
                <a:spcPts val="0"/>
              </a:spcAft>
              <a:buSzPts val="2700"/>
              <a:buChar char="●"/>
              <a:defRPr/>
            </a:lvl1pPr>
            <a:lvl2pPr marL="914400" lvl="1" indent="-361950" algn="ctr">
              <a:spcBef>
                <a:spcPts val="0"/>
              </a:spcBef>
              <a:spcAft>
                <a:spcPts val="0"/>
              </a:spcAft>
              <a:buSzPts val="2100"/>
              <a:buChar char="○"/>
              <a:defRPr/>
            </a:lvl2pPr>
            <a:lvl3pPr marL="1371600" lvl="2" indent="-361950" algn="ctr">
              <a:spcBef>
                <a:spcPts val="0"/>
              </a:spcBef>
              <a:spcAft>
                <a:spcPts val="0"/>
              </a:spcAft>
              <a:buSzPts val="2100"/>
              <a:buChar char="■"/>
              <a:defRPr/>
            </a:lvl3pPr>
            <a:lvl4pPr marL="1828800" lvl="3" indent="-361950" algn="ctr">
              <a:spcBef>
                <a:spcPts val="0"/>
              </a:spcBef>
              <a:spcAft>
                <a:spcPts val="0"/>
              </a:spcAft>
              <a:buSzPts val="2100"/>
              <a:buChar char="●"/>
              <a:defRPr/>
            </a:lvl4pPr>
            <a:lvl5pPr marL="2286000" lvl="4" indent="-361950" algn="ctr">
              <a:spcBef>
                <a:spcPts val="0"/>
              </a:spcBef>
              <a:spcAft>
                <a:spcPts val="0"/>
              </a:spcAft>
              <a:buSzPts val="2100"/>
              <a:buChar char="○"/>
              <a:defRPr/>
            </a:lvl5pPr>
            <a:lvl6pPr marL="2743200" lvl="5" indent="-361950" algn="ctr">
              <a:spcBef>
                <a:spcPts val="0"/>
              </a:spcBef>
              <a:spcAft>
                <a:spcPts val="0"/>
              </a:spcAft>
              <a:buSzPts val="2100"/>
              <a:buChar char="■"/>
              <a:defRPr/>
            </a:lvl6pPr>
            <a:lvl7pPr marL="3200400" lvl="6" indent="-361950" algn="ctr">
              <a:spcBef>
                <a:spcPts val="0"/>
              </a:spcBef>
              <a:spcAft>
                <a:spcPts val="0"/>
              </a:spcAft>
              <a:buSzPts val="2100"/>
              <a:buChar char="●"/>
              <a:defRPr/>
            </a:lvl7pPr>
            <a:lvl8pPr marL="3657600" lvl="7" indent="-361950" algn="ctr">
              <a:spcBef>
                <a:spcPts val="0"/>
              </a:spcBef>
              <a:spcAft>
                <a:spcPts val="0"/>
              </a:spcAft>
              <a:buSzPts val="2100"/>
              <a:buChar char="○"/>
              <a:defRPr/>
            </a:lvl8pPr>
            <a:lvl9pPr marL="4114800" lvl="8" indent="-361950" algn="ctr">
              <a:spcBef>
                <a:spcPts val="0"/>
              </a:spcBef>
              <a:spcAft>
                <a:spcPts val="0"/>
              </a:spcAft>
              <a:buSzPts val="2100"/>
              <a:buChar char="■"/>
              <a:defRPr/>
            </a:lvl9pPr>
          </a:lstStyle>
          <a:p>
            <a:endParaRPr/>
          </a:p>
        </p:txBody>
      </p:sp>
      <p:sp>
        <p:nvSpPr>
          <p:cNvPr id="47" name="Google Shape;47;p11"/>
          <p:cNvSpPr txBox="1">
            <a:spLocks noGrp="1"/>
          </p:cNvSpPr>
          <p:nvPr>
            <p:ph type="sldNum" idx="12"/>
          </p:nvPr>
        </p:nvSpPr>
        <p:spPr>
          <a:xfrm>
            <a:off x="12802825" y="7046639"/>
            <a:ext cx="829200" cy="594900"/>
          </a:xfrm>
          <a:prstGeom prst="rect">
            <a:avLst/>
          </a:prstGeom>
        </p:spPr>
        <p:txBody>
          <a:bodyPr spcFirstLastPara="1" wrap="square" lIns="138150" tIns="138150" rIns="138150" bIns="138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2802825" y="7046639"/>
            <a:ext cx="829200" cy="594900"/>
          </a:xfrm>
          <a:prstGeom prst="rect">
            <a:avLst/>
          </a:prstGeom>
        </p:spPr>
        <p:txBody>
          <a:bodyPr spcFirstLastPara="1" wrap="square" lIns="138150" tIns="138150" rIns="138150" bIns="138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71013" y="3250173"/>
            <a:ext cx="12875700" cy="1272000"/>
          </a:xfrm>
          <a:prstGeom prst="rect">
            <a:avLst/>
          </a:prstGeom>
        </p:spPr>
        <p:txBody>
          <a:bodyPr spcFirstLastPara="1" wrap="square" lIns="138150" tIns="138150" rIns="138150" bIns="138150" anchor="ctr"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5" name="Google Shape;15;p3"/>
          <p:cNvSpPr txBox="1">
            <a:spLocks noGrp="1"/>
          </p:cNvSpPr>
          <p:nvPr>
            <p:ph type="sldNum" idx="12"/>
          </p:nvPr>
        </p:nvSpPr>
        <p:spPr>
          <a:xfrm>
            <a:off x="12802825" y="7046639"/>
            <a:ext cx="829200" cy="594900"/>
          </a:xfrm>
          <a:prstGeom prst="rect">
            <a:avLst/>
          </a:prstGeom>
        </p:spPr>
        <p:txBody>
          <a:bodyPr spcFirstLastPara="1" wrap="square" lIns="138150" tIns="138150" rIns="138150" bIns="138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71013" y="672482"/>
            <a:ext cx="12875700" cy="865500"/>
          </a:xfrm>
          <a:prstGeom prst="rect">
            <a:avLst/>
          </a:prstGeom>
        </p:spPr>
        <p:txBody>
          <a:bodyPr spcFirstLastPara="1" wrap="square" lIns="138150" tIns="138150" rIns="138150" bIns="138150"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8" name="Google Shape;18;p4"/>
          <p:cNvSpPr txBox="1">
            <a:spLocks noGrp="1"/>
          </p:cNvSpPr>
          <p:nvPr>
            <p:ph type="body" idx="1"/>
          </p:nvPr>
        </p:nvSpPr>
        <p:spPr>
          <a:xfrm>
            <a:off x="471013" y="1741518"/>
            <a:ext cx="12875700" cy="5162700"/>
          </a:xfrm>
          <a:prstGeom prst="rect">
            <a:avLst/>
          </a:prstGeom>
        </p:spPr>
        <p:txBody>
          <a:bodyPr spcFirstLastPara="1" wrap="square" lIns="138150" tIns="138150" rIns="138150" bIns="138150" anchor="t" anchorCtr="0">
            <a:normAutofit/>
          </a:bodyPr>
          <a:lstStyle>
            <a:lvl1pPr marL="457200" lvl="0" indent="-400050">
              <a:spcBef>
                <a:spcPts val="0"/>
              </a:spcBef>
              <a:spcAft>
                <a:spcPts val="0"/>
              </a:spcAft>
              <a:buSzPts val="2700"/>
              <a:buChar char="●"/>
              <a:defRPr/>
            </a:lvl1pPr>
            <a:lvl2pPr marL="914400" lvl="1" indent="-361950">
              <a:spcBef>
                <a:spcPts val="0"/>
              </a:spcBef>
              <a:spcAft>
                <a:spcPts val="0"/>
              </a:spcAft>
              <a:buSzPts val="2100"/>
              <a:buChar char="○"/>
              <a:defRPr/>
            </a:lvl2pPr>
            <a:lvl3pPr marL="1371600" lvl="2" indent="-361950">
              <a:spcBef>
                <a:spcPts val="0"/>
              </a:spcBef>
              <a:spcAft>
                <a:spcPts val="0"/>
              </a:spcAft>
              <a:buSzPts val="2100"/>
              <a:buChar char="■"/>
              <a:defRPr/>
            </a:lvl3pPr>
            <a:lvl4pPr marL="1828800" lvl="3" indent="-361950">
              <a:spcBef>
                <a:spcPts val="0"/>
              </a:spcBef>
              <a:spcAft>
                <a:spcPts val="0"/>
              </a:spcAft>
              <a:buSzPts val="2100"/>
              <a:buChar char="●"/>
              <a:defRPr/>
            </a:lvl4pPr>
            <a:lvl5pPr marL="2286000" lvl="4" indent="-361950">
              <a:spcBef>
                <a:spcPts val="0"/>
              </a:spcBef>
              <a:spcAft>
                <a:spcPts val="0"/>
              </a:spcAft>
              <a:buSzPts val="2100"/>
              <a:buChar char="○"/>
              <a:defRPr/>
            </a:lvl5pPr>
            <a:lvl6pPr marL="2743200" lvl="5" indent="-361950">
              <a:spcBef>
                <a:spcPts val="0"/>
              </a:spcBef>
              <a:spcAft>
                <a:spcPts val="0"/>
              </a:spcAft>
              <a:buSzPts val="2100"/>
              <a:buChar char="■"/>
              <a:defRPr/>
            </a:lvl6pPr>
            <a:lvl7pPr marL="3200400" lvl="6" indent="-361950">
              <a:spcBef>
                <a:spcPts val="0"/>
              </a:spcBef>
              <a:spcAft>
                <a:spcPts val="0"/>
              </a:spcAft>
              <a:buSzPts val="2100"/>
              <a:buChar char="●"/>
              <a:defRPr/>
            </a:lvl7pPr>
            <a:lvl8pPr marL="3657600" lvl="7" indent="-361950">
              <a:spcBef>
                <a:spcPts val="0"/>
              </a:spcBef>
              <a:spcAft>
                <a:spcPts val="0"/>
              </a:spcAft>
              <a:buSzPts val="2100"/>
              <a:buChar char="○"/>
              <a:defRPr/>
            </a:lvl8pPr>
            <a:lvl9pPr marL="4114800" lvl="8" indent="-361950">
              <a:spcBef>
                <a:spcPts val="0"/>
              </a:spcBef>
              <a:spcAft>
                <a:spcPts val="0"/>
              </a:spcAft>
              <a:buSzPts val="2100"/>
              <a:buChar char="■"/>
              <a:defRPr/>
            </a:lvl9pPr>
          </a:lstStyle>
          <a:p>
            <a:endParaRPr/>
          </a:p>
        </p:txBody>
      </p:sp>
      <p:sp>
        <p:nvSpPr>
          <p:cNvPr id="19" name="Google Shape;19;p4"/>
          <p:cNvSpPr txBox="1">
            <a:spLocks noGrp="1"/>
          </p:cNvSpPr>
          <p:nvPr>
            <p:ph type="sldNum" idx="12"/>
          </p:nvPr>
        </p:nvSpPr>
        <p:spPr>
          <a:xfrm>
            <a:off x="12802825" y="7046639"/>
            <a:ext cx="829200" cy="594900"/>
          </a:xfrm>
          <a:prstGeom prst="rect">
            <a:avLst/>
          </a:prstGeom>
        </p:spPr>
        <p:txBody>
          <a:bodyPr spcFirstLastPara="1" wrap="square" lIns="138150" tIns="138150" rIns="138150" bIns="138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71013" y="672482"/>
            <a:ext cx="12875700" cy="865500"/>
          </a:xfrm>
          <a:prstGeom prst="rect">
            <a:avLst/>
          </a:prstGeom>
        </p:spPr>
        <p:txBody>
          <a:bodyPr spcFirstLastPara="1" wrap="square" lIns="138150" tIns="138150" rIns="138150" bIns="138150"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2" name="Google Shape;22;p5"/>
          <p:cNvSpPr txBox="1">
            <a:spLocks noGrp="1"/>
          </p:cNvSpPr>
          <p:nvPr>
            <p:ph type="body" idx="1"/>
          </p:nvPr>
        </p:nvSpPr>
        <p:spPr>
          <a:xfrm>
            <a:off x="471013" y="1741518"/>
            <a:ext cx="6044400" cy="5162700"/>
          </a:xfrm>
          <a:prstGeom prst="rect">
            <a:avLst/>
          </a:prstGeom>
        </p:spPr>
        <p:txBody>
          <a:bodyPr spcFirstLastPara="1" wrap="square" lIns="138150" tIns="138150" rIns="138150" bIns="138150" anchor="t" anchorCtr="0">
            <a:normAutofit/>
          </a:bodyPr>
          <a:lstStyle>
            <a:lvl1pPr marL="457200" lvl="0" indent="-361950">
              <a:spcBef>
                <a:spcPts val="0"/>
              </a:spcBef>
              <a:spcAft>
                <a:spcPts val="0"/>
              </a:spcAft>
              <a:buSzPts val="2100"/>
              <a:buChar char="●"/>
              <a:defRPr sz="21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3" name="Google Shape;23;p5"/>
          <p:cNvSpPr txBox="1">
            <a:spLocks noGrp="1"/>
          </p:cNvSpPr>
          <p:nvPr>
            <p:ph type="body" idx="2"/>
          </p:nvPr>
        </p:nvSpPr>
        <p:spPr>
          <a:xfrm>
            <a:off x="7302293" y="1741518"/>
            <a:ext cx="6044400" cy="5162700"/>
          </a:xfrm>
          <a:prstGeom prst="rect">
            <a:avLst/>
          </a:prstGeom>
        </p:spPr>
        <p:txBody>
          <a:bodyPr spcFirstLastPara="1" wrap="square" lIns="138150" tIns="138150" rIns="138150" bIns="138150" anchor="t" anchorCtr="0">
            <a:normAutofit/>
          </a:bodyPr>
          <a:lstStyle>
            <a:lvl1pPr marL="457200" lvl="0" indent="-361950">
              <a:spcBef>
                <a:spcPts val="0"/>
              </a:spcBef>
              <a:spcAft>
                <a:spcPts val="0"/>
              </a:spcAft>
              <a:buSzPts val="2100"/>
              <a:buChar char="●"/>
              <a:defRPr sz="21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4" name="Google Shape;24;p5"/>
          <p:cNvSpPr txBox="1">
            <a:spLocks noGrp="1"/>
          </p:cNvSpPr>
          <p:nvPr>
            <p:ph type="sldNum" idx="12"/>
          </p:nvPr>
        </p:nvSpPr>
        <p:spPr>
          <a:xfrm>
            <a:off x="12802825" y="7046639"/>
            <a:ext cx="829200" cy="594900"/>
          </a:xfrm>
          <a:prstGeom prst="rect">
            <a:avLst/>
          </a:prstGeom>
        </p:spPr>
        <p:txBody>
          <a:bodyPr spcFirstLastPara="1" wrap="square" lIns="138150" tIns="138150" rIns="138150" bIns="138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71013" y="672482"/>
            <a:ext cx="12875700" cy="865500"/>
          </a:xfrm>
          <a:prstGeom prst="rect">
            <a:avLst/>
          </a:prstGeom>
        </p:spPr>
        <p:txBody>
          <a:bodyPr spcFirstLastPara="1" wrap="square" lIns="138150" tIns="138150" rIns="138150" bIns="138150"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6"/>
          <p:cNvSpPr txBox="1">
            <a:spLocks noGrp="1"/>
          </p:cNvSpPr>
          <p:nvPr>
            <p:ph type="sldNum" idx="12"/>
          </p:nvPr>
        </p:nvSpPr>
        <p:spPr>
          <a:xfrm>
            <a:off x="12802825" y="7046639"/>
            <a:ext cx="829200" cy="594900"/>
          </a:xfrm>
          <a:prstGeom prst="rect">
            <a:avLst/>
          </a:prstGeom>
        </p:spPr>
        <p:txBody>
          <a:bodyPr spcFirstLastPara="1" wrap="square" lIns="138150" tIns="138150" rIns="138150" bIns="138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71013" y="839573"/>
            <a:ext cx="4243200" cy="1141800"/>
          </a:xfrm>
          <a:prstGeom prst="rect">
            <a:avLst/>
          </a:prstGeom>
        </p:spPr>
        <p:txBody>
          <a:bodyPr spcFirstLastPara="1" wrap="square" lIns="138150" tIns="138150" rIns="138150" bIns="138150" anchor="b"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0" name="Google Shape;30;p7"/>
          <p:cNvSpPr txBox="1">
            <a:spLocks noGrp="1"/>
          </p:cNvSpPr>
          <p:nvPr>
            <p:ph type="body" idx="1"/>
          </p:nvPr>
        </p:nvSpPr>
        <p:spPr>
          <a:xfrm>
            <a:off x="471013" y="2099840"/>
            <a:ext cx="4243200" cy="4804500"/>
          </a:xfrm>
          <a:prstGeom prst="rect">
            <a:avLst/>
          </a:prstGeom>
        </p:spPr>
        <p:txBody>
          <a:bodyPr spcFirstLastPara="1" wrap="square" lIns="138150" tIns="138150" rIns="138150" bIns="138150" anchor="t" anchorCtr="0">
            <a:norm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1" name="Google Shape;31;p7"/>
          <p:cNvSpPr txBox="1">
            <a:spLocks noGrp="1"/>
          </p:cNvSpPr>
          <p:nvPr>
            <p:ph type="sldNum" idx="12"/>
          </p:nvPr>
        </p:nvSpPr>
        <p:spPr>
          <a:xfrm>
            <a:off x="12802825" y="7046639"/>
            <a:ext cx="829200" cy="594900"/>
          </a:xfrm>
          <a:prstGeom prst="rect">
            <a:avLst/>
          </a:prstGeom>
        </p:spPr>
        <p:txBody>
          <a:bodyPr spcFirstLastPara="1" wrap="square" lIns="138150" tIns="138150" rIns="138150" bIns="138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740822" y="680227"/>
            <a:ext cx="9622500" cy="6181800"/>
          </a:xfrm>
          <a:prstGeom prst="rect">
            <a:avLst/>
          </a:prstGeom>
        </p:spPr>
        <p:txBody>
          <a:bodyPr spcFirstLastPara="1" wrap="square" lIns="138150" tIns="138150" rIns="138150" bIns="138150" anchor="ctr" anchorCtr="0">
            <a:normAutofit/>
          </a:bodyPr>
          <a:lstStyle>
            <a:lvl1pPr lvl="0">
              <a:spcBef>
                <a:spcPts val="0"/>
              </a:spcBef>
              <a:spcAft>
                <a:spcPts val="0"/>
              </a:spcAft>
              <a:buSzPts val="7300"/>
              <a:buNone/>
              <a:defRPr sz="7300"/>
            </a:lvl1pPr>
            <a:lvl2pPr lvl="1">
              <a:spcBef>
                <a:spcPts val="0"/>
              </a:spcBef>
              <a:spcAft>
                <a:spcPts val="0"/>
              </a:spcAft>
              <a:buSzPts val="7300"/>
              <a:buNone/>
              <a:defRPr sz="7300"/>
            </a:lvl2pPr>
            <a:lvl3pPr lvl="2">
              <a:spcBef>
                <a:spcPts val="0"/>
              </a:spcBef>
              <a:spcAft>
                <a:spcPts val="0"/>
              </a:spcAft>
              <a:buSzPts val="7300"/>
              <a:buNone/>
              <a:defRPr sz="7300"/>
            </a:lvl3pPr>
            <a:lvl4pPr lvl="3">
              <a:spcBef>
                <a:spcPts val="0"/>
              </a:spcBef>
              <a:spcAft>
                <a:spcPts val="0"/>
              </a:spcAft>
              <a:buSzPts val="7300"/>
              <a:buNone/>
              <a:defRPr sz="7300"/>
            </a:lvl4pPr>
            <a:lvl5pPr lvl="4">
              <a:spcBef>
                <a:spcPts val="0"/>
              </a:spcBef>
              <a:spcAft>
                <a:spcPts val="0"/>
              </a:spcAft>
              <a:buSzPts val="7300"/>
              <a:buNone/>
              <a:defRPr sz="7300"/>
            </a:lvl5pPr>
            <a:lvl6pPr lvl="5">
              <a:spcBef>
                <a:spcPts val="0"/>
              </a:spcBef>
              <a:spcAft>
                <a:spcPts val="0"/>
              </a:spcAft>
              <a:buSzPts val="7300"/>
              <a:buNone/>
              <a:defRPr sz="7300"/>
            </a:lvl6pPr>
            <a:lvl7pPr lvl="6">
              <a:spcBef>
                <a:spcPts val="0"/>
              </a:spcBef>
              <a:spcAft>
                <a:spcPts val="0"/>
              </a:spcAft>
              <a:buSzPts val="7300"/>
              <a:buNone/>
              <a:defRPr sz="7300"/>
            </a:lvl7pPr>
            <a:lvl8pPr lvl="7">
              <a:spcBef>
                <a:spcPts val="0"/>
              </a:spcBef>
              <a:spcAft>
                <a:spcPts val="0"/>
              </a:spcAft>
              <a:buSzPts val="7300"/>
              <a:buNone/>
              <a:defRPr sz="7300"/>
            </a:lvl8pPr>
            <a:lvl9pPr lvl="8">
              <a:spcBef>
                <a:spcPts val="0"/>
              </a:spcBef>
              <a:spcAft>
                <a:spcPts val="0"/>
              </a:spcAft>
              <a:buSzPts val="7300"/>
              <a:buNone/>
              <a:defRPr sz="7300"/>
            </a:lvl9pPr>
          </a:lstStyle>
          <a:p>
            <a:endParaRPr/>
          </a:p>
        </p:txBody>
      </p:sp>
      <p:sp>
        <p:nvSpPr>
          <p:cNvPr id="34" name="Google Shape;34;p8"/>
          <p:cNvSpPr txBox="1">
            <a:spLocks noGrp="1"/>
          </p:cNvSpPr>
          <p:nvPr>
            <p:ph type="sldNum" idx="12"/>
          </p:nvPr>
        </p:nvSpPr>
        <p:spPr>
          <a:xfrm>
            <a:off x="12802825" y="7046639"/>
            <a:ext cx="829200" cy="594900"/>
          </a:xfrm>
          <a:prstGeom prst="rect">
            <a:avLst/>
          </a:prstGeom>
        </p:spPr>
        <p:txBody>
          <a:bodyPr spcFirstLastPara="1" wrap="square" lIns="138150" tIns="138150" rIns="138150" bIns="138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908800" y="-189"/>
            <a:ext cx="6908700" cy="7772400"/>
          </a:xfrm>
          <a:prstGeom prst="rect">
            <a:avLst/>
          </a:prstGeom>
          <a:solidFill>
            <a:schemeClr val="lt2"/>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401200" y="1863464"/>
            <a:ext cx="6112800" cy="2239800"/>
          </a:xfrm>
          <a:prstGeom prst="rect">
            <a:avLst/>
          </a:prstGeom>
        </p:spPr>
        <p:txBody>
          <a:bodyPr spcFirstLastPara="1" wrap="square" lIns="138150" tIns="138150" rIns="138150" bIns="138150" anchor="b" anchorCtr="0">
            <a:normAutofit/>
          </a:bodyPr>
          <a:lstStyle>
            <a:lvl1pPr lvl="0" algn="ctr">
              <a:spcBef>
                <a:spcPts val="0"/>
              </a:spcBef>
              <a:spcAft>
                <a:spcPts val="0"/>
              </a:spcAft>
              <a:buSzPts val="6300"/>
              <a:buNone/>
              <a:defRPr sz="6300"/>
            </a:lvl1pPr>
            <a:lvl2pPr lvl="1" algn="ctr">
              <a:spcBef>
                <a:spcPts val="0"/>
              </a:spcBef>
              <a:spcAft>
                <a:spcPts val="0"/>
              </a:spcAft>
              <a:buSzPts val="6300"/>
              <a:buNone/>
              <a:defRPr sz="6300"/>
            </a:lvl2pPr>
            <a:lvl3pPr lvl="2" algn="ctr">
              <a:spcBef>
                <a:spcPts val="0"/>
              </a:spcBef>
              <a:spcAft>
                <a:spcPts val="0"/>
              </a:spcAft>
              <a:buSzPts val="6300"/>
              <a:buNone/>
              <a:defRPr sz="6300"/>
            </a:lvl3pPr>
            <a:lvl4pPr lvl="3" algn="ctr">
              <a:spcBef>
                <a:spcPts val="0"/>
              </a:spcBef>
              <a:spcAft>
                <a:spcPts val="0"/>
              </a:spcAft>
              <a:buSzPts val="6300"/>
              <a:buNone/>
              <a:defRPr sz="6300"/>
            </a:lvl4pPr>
            <a:lvl5pPr lvl="4" algn="ctr">
              <a:spcBef>
                <a:spcPts val="0"/>
              </a:spcBef>
              <a:spcAft>
                <a:spcPts val="0"/>
              </a:spcAft>
              <a:buSzPts val="6300"/>
              <a:buNone/>
              <a:defRPr sz="6300"/>
            </a:lvl5pPr>
            <a:lvl6pPr lvl="5" algn="ctr">
              <a:spcBef>
                <a:spcPts val="0"/>
              </a:spcBef>
              <a:spcAft>
                <a:spcPts val="0"/>
              </a:spcAft>
              <a:buSzPts val="6300"/>
              <a:buNone/>
              <a:defRPr sz="6300"/>
            </a:lvl6pPr>
            <a:lvl7pPr lvl="6" algn="ctr">
              <a:spcBef>
                <a:spcPts val="0"/>
              </a:spcBef>
              <a:spcAft>
                <a:spcPts val="0"/>
              </a:spcAft>
              <a:buSzPts val="6300"/>
              <a:buNone/>
              <a:defRPr sz="6300"/>
            </a:lvl7pPr>
            <a:lvl8pPr lvl="7" algn="ctr">
              <a:spcBef>
                <a:spcPts val="0"/>
              </a:spcBef>
              <a:spcAft>
                <a:spcPts val="0"/>
              </a:spcAft>
              <a:buSzPts val="6300"/>
              <a:buNone/>
              <a:defRPr sz="6300"/>
            </a:lvl8pPr>
            <a:lvl9pPr lvl="8" algn="ctr">
              <a:spcBef>
                <a:spcPts val="0"/>
              </a:spcBef>
              <a:spcAft>
                <a:spcPts val="0"/>
              </a:spcAft>
              <a:buSzPts val="6300"/>
              <a:buNone/>
              <a:defRPr sz="6300"/>
            </a:lvl9pPr>
          </a:lstStyle>
          <a:p>
            <a:endParaRPr/>
          </a:p>
        </p:txBody>
      </p:sp>
      <p:sp>
        <p:nvSpPr>
          <p:cNvPr id="38" name="Google Shape;38;p9"/>
          <p:cNvSpPr txBox="1">
            <a:spLocks noGrp="1"/>
          </p:cNvSpPr>
          <p:nvPr>
            <p:ph type="subTitle" idx="1"/>
          </p:nvPr>
        </p:nvSpPr>
        <p:spPr>
          <a:xfrm>
            <a:off x="401200" y="4235758"/>
            <a:ext cx="6112800" cy="1866300"/>
          </a:xfrm>
          <a:prstGeom prst="rect">
            <a:avLst/>
          </a:prstGeom>
        </p:spPr>
        <p:txBody>
          <a:bodyPr spcFirstLastPara="1" wrap="square" lIns="138150" tIns="138150" rIns="138150" bIns="138150" anchor="t" anchorCtr="0">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39" name="Google Shape;39;p9"/>
          <p:cNvSpPr txBox="1">
            <a:spLocks noGrp="1"/>
          </p:cNvSpPr>
          <p:nvPr>
            <p:ph type="body" idx="2"/>
          </p:nvPr>
        </p:nvSpPr>
        <p:spPr>
          <a:xfrm>
            <a:off x="7464133" y="1094158"/>
            <a:ext cx="5798100" cy="5583600"/>
          </a:xfrm>
          <a:prstGeom prst="rect">
            <a:avLst/>
          </a:prstGeom>
        </p:spPr>
        <p:txBody>
          <a:bodyPr spcFirstLastPara="1" wrap="square" lIns="138150" tIns="138150" rIns="138150" bIns="138150" anchor="ctr" anchorCtr="0">
            <a:normAutofit/>
          </a:bodyPr>
          <a:lstStyle>
            <a:lvl1pPr marL="457200" lvl="0" indent="-400050">
              <a:spcBef>
                <a:spcPts val="0"/>
              </a:spcBef>
              <a:spcAft>
                <a:spcPts val="0"/>
              </a:spcAft>
              <a:buSzPts val="2700"/>
              <a:buChar char="●"/>
              <a:defRPr/>
            </a:lvl1pPr>
            <a:lvl2pPr marL="914400" lvl="1" indent="-361950">
              <a:spcBef>
                <a:spcPts val="0"/>
              </a:spcBef>
              <a:spcAft>
                <a:spcPts val="0"/>
              </a:spcAft>
              <a:buSzPts val="2100"/>
              <a:buChar char="○"/>
              <a:defRPr/>
            </a:lvl2pPr>
            <a:lvl3pPr marL="1371600" lvl="2" indent="-361950">
              <a:spcBef>
                <a:spcPts val="0"/>
              </a:spcBef>
              <a:spcAft>
                <a:spcPts val="0"/>
              </a:spcAft>
              <a:buSzPts val="2100"/>
              <a:buChar char="■"/>
              <a:defRPr/>
            </a:lvl3pPr>
            <a:lvl4pPr marL="1828800" lvl="3" indent="-361950">
              <a:spcBef>
                <a:spcPts val="0"/>
              </a:spcBef>
              <a:spcAft>
                <a:spcPts val="0"/>
              </a:spcAft>
              <a:buSzPts val="2100"/>
              <a:buChar char="●"/>
              <a:defRPr/>
            </a:lvl4pPr>
            <a:lvl5pPr marL="2286000" lvl="4" indent="-361950">
              <a:spcBef>
                <a:spcPts val="0"/>
              </a:spcBef>
              <a:spcAft>
                <a:spcPts val="0"/>
              </a:spcAft>
              <a:buSzPts val="2100"/>
              <a:buChar char="○"/>
              <a:defRPr/>
            </a:lvl5pPr>
            <a:lvl6pPr marL="2743200" lvl="5" indent="-361950">
              <a:spcBef>
                <a:spcPts val="0"/>
              </a:spcBef>
              <a:spcAft>
                <a:spcPts val="0"/>
              </a:spcAft>
              <a:buSzPts val="2100"/>
              <a:buChar char="■"/>
              <a:defRPr/>
            </a:lvl6pPr>
            <a:lvl7pPr marL="3200400" lvl="6" indent="-361950">
              <a:spcBef>
                <a:spcPts val="0"/>
              </a:spcBef>
              <a:spcAft>
                <a:spcPts val="0"/>
              </a:spcAft>
              <a:buSzPts val="2100"/>
              <a:buChar char="●"/>
              <a:defRPr/>
            </a:lvl7pPr>
            <a:lvl8pPr marL="3657600" lvl="7" indent="-361950">
              <a:spcBef>
                <a:spcPts val="0"/>
              </a:spcBef>
              <a:spcAft>
                <a:spcPts val="0"/>
              </a:spcAft>
              <a:buSzPts val="2100"/>
              <a:buChar char="○"/>
              <a:defRPr/>
            </a:lvl8pPr>
            <a:lvl9pPr marL="4114800" lvl="8" indent="-361950">
              <a:spcBef>
                <a:spcPts val="0"/>
              </a:spcBef>
              <a:spcAft>
                <a:spcPts val="0"/>
              </a:spcAft>
              <a:buSzPts val="2100"/>
              <a:buChar char="■"/>
              <a:defRPr/>
            </a:lvl9pPr>
          </a:lstStyle>
          <a:p>
            <a:endParaRPr/>
          </a:p>
        </p:txBody>
      </p:sp>
      <p:sp>
        <p:nvSpPr>
          <p:cNvPr id="40" name="Google Shape;40;p9"/>
          <p:cNvSpPr txBox="1">
            <a:spLocks noGrp="1"/>
          </p:cNvSpPr>
          <p:nvPr>
            <p:ph type="sldNum" idx="12"/>
          </p:nvPr>
        </p:nvSpPr>
        <p:spPr>
          <a:xfrm>
            <a:off x="12802825" y="7046639"/>
            <a:ext cx="829200" cy="594900"/>
          </a:xfrm>
          <a:prstGeom prst="rect">
            <a:avLst/>
          </a:prstGeom>
        </p:spPr>
        <p:txBody>
          <a:bodyPr spcFirstLastPara="1" wrap="square" lIns="138150" tIns="138150" rIns="138150" bIns="138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71013" y="6392869"/>
            <a:ext cx="9064800" cy="914400"/>
          </a:xfrm>
          <a:prstGeom prst="rect">
            <a:avLst/>
          </a:prstGeom>
        </p:spPr>
        <p:txBody>
          <a:bodyPr spcFirstLastPara="1" wrap="square" lIns="138150" tIns="138150" rIns="138150" bIns="138150" anchor="ctr" anchorCtr="0">
            <a:normAutofit/>
          </a:bodyPr>
          <a:lstStyle>
            <a:lvl1pPr marL="457200" lvl="0" indent="-228600">
              <a:lnSpc>
                <a:spcPct val="100000"/>
              </a:lnSpc>
              <a:spcBef>
                <a:spcPts val="0"/>
              </a:spcBef>
              <a:spcAft>
                <a:spcPts val="0"/>
              </a:spcAft>
              <a:buSzPts val="2700"/>
              <a:buNone/>
              <a:defRPr/>
            </a:lvl1pPr>
          </a:lstStyle>
          <a:p>
            <a:endParaRPr/>
          </a:p>
        </p:txBody>
      </p:sp>
      <p:sp>
        <p:nvSpPr>
          <p:cNvPr id="43" name="Google Shape;43;p10"/>
          <p:cNvSpPr txBox="1">
            <a:spLocks noGrp="1"/>
          </p:cNvSpPr>
          <p:nvPr>
            <p:ph type="sldNum" idx="12"/>
          </p:nvPr>
        </p:nvSpPr>
        <p:spPr>
          <a:xfrm>
            <a:off x="12802825" y="7046639"/>
            <a:ext cx="829200" cy="594900"/>
          </a:xfrm>
          <a:prstGeom prst="rect">
            <a:avLst/>
          </a:prstGeom>
        </p:spPr>
        <p:txBody>
          <a:bodyPr spcFirstLastPara="1" wrap="square" lIns="138150" tIns="138150" rIns="138150" bIns="138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013" y="672482"/>
            <a:ext cx="12875700" cy="865500"/>
          </a:xfrm>
          <a:prstGeom prst="rect">
            <a:avLst/>
          </a:prstGeom>
          <a:noFill/>
          <a:ln>
            <a:noFill/>
          </a:ln>
        </p:spPr>
        <p:txBody>
          <a:bodyPr spcFirstLastPara="1" wrap="square" lIns="138150" tIns="138150" rIns="138150" bIns="138150" anchor="t" anchorCtr="0">
            <a:norm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Clr>
                <a:schemeClr val="dk1"/>
              </a:buClr>
              <a:buSzPts val="4200"/>
              <a:buNone/>
              <a:defRPr sz="4200">
                <a:solidFill>
                  <a:schemeClr val="dk1"/>
                </a:solidFill>
              </a:defRPr>
            </a:lvl2pPr>
            <a:lvl3pPr lvl="2">
              <a:spcBef>
                <a:spcPts val="0"/>
              </a:spcBef>
              <a:spcAft>
                <a:spcPts val="0"/>
              </a:spcAft>
              <a:buClr>
                <a:schemeClr val="dk1"/>
              </a:buClr>
              <a:buSzPts val="4200"/>
              <a:buNone/>
              <a:defRPr sz="4200">
                <a:solidFill>
                  <a:schemeClr val="dk1"/>
                </a:solidFill>
              </a:defRPr>
            </a:lvl3pPr>
            <a:lvl4pPr lvl="3">
              <a:spcBef>
                <a:spcPts val="0"/>
              </a:spcBef>
              <a:spcAft>
                <a:spcPts val="0"/>
              </a:spcAft>
              <a:buClr>
                <a:schemeClr val="dk1"/>
              </a:buClr>
              <a:buSzPts val="4200"/>
              <a:buNone/>
              <a:defRPr sz="4200">
                <a:solidFill>
                  <a:schemeClr val="dk1"/>
                </a:solidFill>
              </a:defRPr>
            </a:lvl4pPr>
            <a:lvl5pPr lvl="4">
              <a:spcBef>
                <a:spcPts val="0"/>
              </a:spcBef>
              <a:spcAft>
                <a:spcPts val="0"/>
              </a:spcAft>
              <a:buClr>
                <a:schemeClr val="dk1"/>
              </a:buClr>
              <a:buSzPts val="4200"/>
              <a:buNone/>
              <a:defRPr sz="4200">
                <a:solidFill>
                  <a:schemeClr val="dk1"/>
                </a:solidFill>
              </a:defRPr>
            </a:lvl5pPr>
            <a:lvl6pPr lvl="5">
              <a:spcBef>
                <a:spcPts val="0"/>
              </a:spcBef>
              <a:spcAft>
                <a:spcPts val="0"/>
              </a:spcAft>
              <a:buClr>
                <a:schemeClr val="dk1"/>
              </a:buClr>
              <a:buSzPts val="4200"/>
              <a:buNone/>
              <a:defRPr sz="4200">
                <a:solidFill>
                  <a:schemeClr val="dk1"/>
                </a:solidFill>
              </a:defRPr>
            </a:lvl6pPr>
            <a:lvl7pPr lvl="6">
              <a:spcBef>
                <a:spcPts val="0"/>
              </a:spcBef>
              <a:spcAft>
                <a:spcPts val="0"/>
              </a:spcAft>
              <a:buClr>
                <a:schemeClr val="dk1"/>
              </a:buClr>
              <a:buSzPts val="4200"/>
              <a:buNone/>
              <a:defRPr sz="4200">
                <a:solidFill>
                  <a:schemeClr val="dk1"/>
                </a:solidFill>
              </a:defRPr>
            </a:lvl7pPr>
            <a:lvl8pPr lvl="7">
              <a:spcBef>
                <a:spcPts val="0"/>
              </a:spcBef>
              <a:spcAft>
                <a:spcPts val="0"/>
              </a:spcAft>
              <a:buClr>
                <a:schemeClr val="dk1"/>
              </a:buClr>
              <a:buSzPts val="4200"/>
              <a:buNone/>
              <a:defRPr sz="4200">
                <a:solidFill>
                  <a:schemeClr val="dk1"/>
                </a:solidFill>
              </a:defRPr>
            </a:lvl8pPr>
            <a:lvl9pPr lvl="8">
              <a:spcBef>
                <a:spcPts val="0"/>
              </a:spcBef>
              <a:spcAft>
                <a:spcPts val="0"/>
              </a:spcAft>
              <a:buClr>
                <a:schemeClr val="dk1"/>
              </a:buClr>
              <a:buSzPts val="4200"/>
              <a:buNone/>
              <a:defRPr sz="4200">
                <a:solidFill>
                  <a:schemeClr val="dk1"/>
                </a:solidFill>
              </a:defRPr>
            </a:lvl9pPr>
          </a:lstStyle>
          <a:p>
            <a:endParaRPr/>
          </a:p>
        </p:txBody>
      </p:sp>
      <p:sp>
        <p:nvSpPr>
          <p:cNvPr id="7" name="Google Shape;7;p1"/>
          <p:cNvSpPr txBox="1">
            <a:spLocks noGrp="1"/>
          </p:cNvSpPr>
          <p:nvPr>
            <p:ph type="body" idx="1"/>
          </p:nvPr>
        </p:nvSpPr>
        <p:spPr>
          <a:xfrm>
            <a:off x="471013" y="1741518"/>
            <a:ext cx="12875700" cy="5162700"/>
          </a:xfrm>
          <a:prstGeom prst="rect">
            <a:avLst/>
          </a:prstGeom>
          <a:noFill/>
          <a:ln>
            <a:noFill/>
          </a:ln>
        </p:spPr>
        <p:txBody>
          <a:bodyPr spcFirstLastPara="1" wrap="square" lIns="138150" tIns="138150" rIns="138150" bIns="138150" anchor="t" anchorCtr="0">
            <a:normAutofit/>
          </a:bodyPr>
          <a:lstStyle>
            <a:lvl1pPr marL="457200" lvl="0" indent="-400050">
              <a:lnSpc>
                <a:spcPct val="115000"/>
              </a:lnSpc>
              <a:spcBef>
                <a:spcPts val="0"/>
              </a:spcBef>
              <a:spcAft>
                <a:spcPts val="0"/>
              </a:spcAft>
              <a:buClr>
                <a:schemeClr val="dk2"/>
              </a:buClr>
              <a:buSzPts val="2700"/>
              <a:buChar char="●"/>
              <a:defRPr sz="2700">
                <a:solidFill>
                  <a:schemeClr val="dk2"/>
                </a:solidFill>
              </a:defRPr>
            </a:lvl1pPr>
            <a:lvl2pPr marL="914400" lvl="1" indent="-361950">
              <a:lnSpc>
                <a:spcPct val="115000"/>
              </a:lnSpc>
              <a:spcBef>
                <a:spcPts val="0"/>
              </a:spcBef>
              <a:spcAft>
                <a:spcPts val="0"/>
              </a:spcAft>
              <a:buClr>
                <a:schemeClr val="dk2"/>
              </a:buClr>
              <a:buSzPts val="2100"/>
              <a:buChar char="○"/>
              <a:defRPr sz="2100">
                <a:solidFill>
                  <a:schemeClr val="dk2"/>
                </a:solidFill>
              </a:defRPr>
            </a:lvl2pPr>
            <a:lvl3pPr marL="1371600" lvl="2" indent="-361950">
              <a:lnSpc>
                <a:spcPct val="115000"/>
              </a:lnSpc>
              <a:spcBef>
                <a:spcPts val="0"/>
              </a:spcBef>
              <a:spcAft>
                <a:spcPts val="0"/>
              </a:spcAft>
              <a:buClr>
                <a:schemeClr val="dk2"/>
              </a:buClr>
              <a:buSzPts val="2100"/>
              <a:buChar char="■"/>
              <a:defRPr sz="2100">
                <a:solidFill>
                  <a:schemeClr val="dk2"/>
                </a:solidFill>
              </a:defRPr>
            </a:lvl3pPr>
            <a:lvl4pPr marL="1828800" lvl="3" indent="-361950">
              <a:lnSpc>
                <a:spcPct val="115000"/>
              </a:lnSpc>
              <a:spcBef>
                <a:spcPts val="0"/>
              </a:spcBef>
              <a:spcAft>
                <a:spcPts val="0"/>
              </a:spcAft>
              <a:buClr>
                <a:schemeClr val="dk2"/>
              </a:buClr>
              <a:buSzPts val="2100"/>
              <a:buChar char="●"/>
              <a:defRPr sz="2100">
                <a:solidFill>
                  <a:schemeClr val="dk2"/>
                </a:solidFill>
              </a:defRPr>
            </a:lvl4pPr>
            <a:lvl5pPr marL="2286000" lvl="4" indent="-361950">
              <a:lnSpc>
                <a:spcPct val="115000"/>
              </a:lnSpc>
              <a:spcBef>
                <a:spcPts val="0"/>
              </a:spcBef>
              <a:spcAft>
                <a:spcPts val="0"/>
              </a:spcAft>
              <a:buClr>
                <a:schemeClr val="dk2"/>
              </a:buClr>
              <a:buSzPts val="2100"/>
              <a:buChar char="○"/>
              <a:defRPr sz="2100">
                <a:solidFill>
                  <a:schemeClr val="dk2"/>
                </a:solidFill>
              </a:defRPr>
            </a:lvl5pPr>
            <a:lvl6pPr marL="2743200" lvl="5" indent="-361950">
              <a:lnSpc>
                <a:spcPct val="115000"/>
              </a:lnSpc>
              <a:spcBef>
                <a:spcPts val="0"/>
              </a:spcBef>
              <a:spcAft>
                <a:spcPts val="0"/>
              </a:spcAft>
              <a:buClr>
                <a:schemeClr val="dk2"/>
              </a:buClr>
              <a:buSzPts val="2100"/>
              <a:buChar char="■"/>
              <a:defRPr sz="2100">
                <a:solidFill>
                  <a:schemeClr val="dk2"/>
                </a:solidFill>
              </a:defRPr>
            </a:lvl6pPr>
            <a:lvl7pPr marL="3200400" lvl="6" indent="-361950">
              <a:lnSpc>
                <a:spcPct val="115000"/>
              </a:lnSpc>
              <a:spcBef>
                <a:spcPts val="0"/>
              </a:spcBef>
              <a:spcAft>
                <a:spcPts val="0"/>
              </a:spcAft>
              <a:buClr>
                <a:schemeClr val="dk2"/>
              </a:buClr>
              <a:buSzPts val="2100"/>
              <a:buChar char="●"/>
              <a:defRPr sz="2100">
                <a:solidFill>
                  <a:schemeClr val="dk2"/>
                </a:solidFill>
              </a:defRPr>
            </a:lvl7pPr>
            <a:lvl8pPr marL="3657600" lvl="7" indent="-361950">
              <a:lnSpc>
                <a:spcPct val="115000"/>
              </a:lnSpc>
              <a:spcBef>
                <a:spcPts val="0"/>
              </a:spcBef>
              <a:spcAft>
                <a:spcPts val="0"/>
              </a:spcAft>
              <a:buClr>
                <a:schemeClr val="dk2"/>
              </a:buClr>
              <a:buSzPts val="2100"/>
              <a:buChar char="○"/>
              <a:defRPr sz="2100">
                <a:solidFill>
                  <a:schemeClr val="dk2"/>
                </a:solidFill>
              </a:defRPr>
            </a:lvl8pPr>
            <a:lvl9pPr marL="4114800" lvl="8" indent="-361950">
              <a:lnSpc>
                <a:spcPct val="115000"/>
              </a:lnSpc>
              <a:spcBef>
                <a:spcPts val="0"/>
              </a:spcBef>
              <a:spcAft>
                <a:spcPts val="0"/>
              </a:spcAft>
              <a:buClr>
                <a:schemeClr val="dk2"/>
              </a:buClr>
              <a:buSzPts val="2100"/>
              <a:buChar char="■"/>
              <a:defRPr sz="2100">
                <a:solidFill>
                  <a:schemeClr val="dk2"/>
                </a:solidFill>
              </a:defRPr>
            </a:lvl9pPr>
          </a:lstStyle>
          <a:p>
            <a:endParaRPr/>
          </a:p>
        </p:txBody>
      </p:sp>
      <p:sp>
        <p:nvSpPr>
          <p:cNvPr id="8" name="Google Shape;8;p1"/>
          <p:cNvSpPr txBox="1">
            <a:spLocks noGrp="1"/>
          </p:cNvSpPr>
          <p:nvPr>
            <p:ph type="sldNum" idx="12"/>
          </p:nvPr>
        </p:nvSpPr>
        <p:spPr>
          <a:xfrm>
            <a:off x="12802825" y="7046639"/>
            <a:ext cx="829200" cy="594900"/>
          </a:xfrm>
          <a:prstGeom prst="rect">
            <a:avLst/>
          </a:prstGeom>
          <a:noFill/>
          <a:ln>
            <a:noFill/>
          </a:ln>
        </p:spPr>
        <p:txBody>
          <a:bodyPr spcFirstLastPara="1" wrap="square" lIns="138150" tIns="138150" rIns="138150" bIns="138150" anchor="ctr" anchorCtr="0">
            <a:normAutofit/>
          </a:bodyPr>
          <a:lstStyle>
            <a:lvl1pPr lvl="0" algn="r">
              <a:buNone/>
              <a:defRPr sz="1500">
                <a:solidFill>
                  <a:schemeClr val="dk2"/>
                </a:solidFill>
              </a:defRPr>
            </a:lvl1pPr>
            <a:lvl2pPr lvl="1" algn="r">
              <a:buNone/>
              <a:defRPr sz="1500">
                <a:solidFill>
                  <a:schemeClr val="dk2"/>
                </a:solidFill>
              </a:defRPr>
            </a:lvl2pPr>
            <a:lvl3pPr lvl="2" algn="r">
              <a:buNone/>
              <a:defRPr sz="1500">
                <a:solidFill>
                  <a:schemeClr val="dk2"/>
                </a:solidFill>
              </a:defRPr>
            </a:lvl3pPr>
            <a:lvl4pPr lvl="3" algn="r">
              <a:buNone/>
              <a:defRPr sz="1500">
                <a:solidFill>
                  <a:schemeClr val="dk2"/>
                </a:solidFill>
              </a:defRPr>
            </a:lvl4pPr>
            <a:lvl5pPr lvl="4" algn="r">
              <a:buNone/>
              <a:defRPr sz="1500">
                <a:solidFill>
                  <a:schemeClr val="dk2"/>
                </a:solidFill>
              </a:defRPr>
            </a:lvl5pPr>
            <a:lvl6pPr lvl="5" algn="r">
              <a:buNone/>
              <a:defRPr sz="1500">
                <a:solidFill>
                  <a:schemeClr val="dk2"/>
                </a:solidFill>
              </a:defRPr>
            </a:lvl6pPr>
            <a:lvl7pPr lvl="6" algn="r">
              <a:buNone/>
              <a:defRPr sz="1500">
                <a:solidFill>
                  <a:schemeClr val="dk2"/>
                </a:solidFill>
              </a:defRPr>
            </a:lvl7pPr>
            <a:lvl8pPr lvl="7" algn="r">
              <a:buNone/>
              <a:defRPr sz="1500">
                <a:solidFill>
                  <a:schemeClr val="dk2"/>
                </a:solidFill>
              </a:defRPr>
            </a:lvl8pPr>
            <a:lvl9pPr lvl="8" algn="r">
              <a:buNone/>
              <a:defRPr sz="15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10.png"/><Relationship Id="rId4" Type="http://schemas.openxmlformats.org/officeDocument/2006/relationships/image" Target="../media/image32.jp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42.jpg"/><Relationship Id="rId21" Type="http://schemas.openxmlformats.org/officeDocument/2006/relationships/image" Target="../media/image56.png"/><Relationship Id="rId7" Type="http://schemas.openxmlformats.org/officeDocument/2006/relationships/image" Target="../media/image45.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7.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44.jpg"/><Relationship Id="rId11" Type="http://schemas.openxmlformats.org/officeDocument/2006/relationships/image" Target="../media/image30.png"/><Relationship Id="rId5" Type="http://schemas.openxmlformats.org/officeDocument/2006/relationships/image" Target="../media/image1.jpg"/><Relationship Id="rId15" Type="http://schemas.openxmlformats.org/officeDocument/2006/relationships/image" Target="../media/image50.png"/><Relationship Id="rId23" Type="http://schemas.openxmlformats.org/officeDocument/2006/relationships/image" Target="../media/image57.jpg"/><Relationship Id="rId10" Type="http://schemas.openxmlformats.org/officeDocument/2006/relationships/image" Target="../media/image10.png"/><Relationship Id="rId19" Type="http://schemas.openxmlformats.org/officeDocument/2006/relationships/image" Target="../media/image54.png"/><Relationship Id="rId4" Type="http://schemas.openxmlformats.org/officeDocument/2006/relationships/image" Target="../media/image43.jpg"/><Relationship Id="rId9" Type="http://schemas.openxmlformats.org/officeDocument/2006/relationships/image" Target="../media/image46.jpg"/><Relationship Id="rId14" Type="http://schemas.openxmlformats.org/officeDocument/2006/relationships/image" Target="../media/image49.png"/><Relationship Id="rId22"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3.jpg"/><Relationship Id="rId21" Type="http://schemas.openxmlformats.org/officeDocument/2006/relationships/image" Target="../media/image29.png"/><Relationship Id="rId7" Type="http://schemas.openxmlformats.org/officeDocument/2006/relationships/image" Target="../media/image46.jp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18.xml"/><Relationship Id="rId16" Type="http://schemas.openxmlformats.org/officeDocument/2006/relationships/image" Target="../media/image53.png"/><Relationship Id="rId20" Type="http://schemas.openxmlformats.org/officeDocument/2006/relationships/image" Target="../media/image61.jpg"/><Relationship Id="rId1" Type="http://schemas.openxmlformats.org/officeDocument/2006/relationships/slideLayout" Target="../slideLayouts/slideLayout3.xml"/><Relationship Id="rId6" Type="http://schemas.openxmlformats.org/officeDocument/2006/relationships/image" Target="../media/image1.jpg"/><Relationship Id="rId11" Type="http://schemas.openxmlformats.org/officeDocument/2006/relationships/image" Target="../media/image48.png"/><Relationship Id="rId5" Type="http://schemas.openxmlformats.org/officeDocument/2006/relationships/image" Target="../media/image58.png"/><Relationship Id="rId15" Type="http://schemas.openxmlformats.org/officeDocument/2006/relationships/image" Target="../media/image52.png"/><Relationship Id="rId10" Type="http://schemas.openxmlformats.org/officeDocument/2006/relationships/image" Target="../media/image59.png"/><Relationship Id="rId19" Type="http://schemas.openxmlformats.org/officeDocument/2006/relationships/image" Target="../media/image60.png"/><Relationship Id="rId4" Type="http://schemas.openxmlformats.org/officeDocument/2006/relationships/image" Target="../media/image44.jpg"/><Relationship Id="rId9" Type="http://schemas.openxmlformats.org/officeDocument/2006/relationships/image" Target="../media/image30.png"/><Relationship Id="rId14" Type="http://schemas.openxmlformats.org/officeDocument/2006/relationships/image" Target="../media/image51.png"/><Relationship Id="rId22" Type="http://schemas.openxmlformats.org/officeDocument/2006/relationships/image" Target="../media/image62.jpg"/></Relationships>
</file>

<file path=ppt/slides/_rels/slide19.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67.png"/><Relationship Id="rId18" Type="http://schemas.openxmlformats.org/officeDocument/2006/relationships/image" Target="../media/image52.png"/><Relationship Id="rId3" Type="http://schemas.openxmlformats.org/officeDocument/2006/relationships/image" Target="../media/image63.png"/><Relationship Id="rId21" Type="http://schemas.openxmlformats.org/officeDocument/2006/relationships/image" Target="../media/image55.png"/><Relationship Id="rId7" Type="http://schemas.openxmlformats.org/officeDocument/2006/relationships/image" Target="../media/image66.png"/><Relationship Id="rId12" Type="http://schemas.openxmlformats.org/officeDocument/2006/relationships/image" Target="../media/image30.png"/><Relationship Id="rId17" Type="http://schemas.openxmlformats.org/officeDocument/2006/relationships/image" Target="../media/image51.png"/><Relationship Id="rId2" Type="http://schemas.openxmlformats.org/officeDocument/2006/relationships/notesSlide" Target="../notesSlides/notesSlide19.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44.jpg"/><Relationship Id="rId11" Type="http://schemas.openxmlformats.org/officeDocument/2006/relationships/image" Target="../media/image10.png"/><Relationship Id="rId5" Type="http://schemas.openxmlformats.org/officeDocument/2006/relationships/image" Target="../media/image65.jpg"/><Relationship Id="rId15" Type="http://schemas.openxmlformats.org/officeDocument/2006/relationships/image" Target="../media/image49.png"/><Relationship Id="rId23" Type="http://schemas.openxmlformats.org/officeDocument/2006/relationships/image" Target="../media/image42.jpg"/><Relationship Id="rId10" Type="http://schemas.openxmlformats.org/officeDocument/2006/relationships/image" Target="../media/image46.jpg"/><Relationship Id="rId19" Type="http://schemas.openxmlformats.org/officeDocument/2006/relationships/image" Target="../media/image53.png"/><Relationship Id="rId4" Type="http://schemas.openxmlformats.org/officeDocument/2006/relationships/image" Target="../media/image64.jpg"/><Relationship Id="rId9" Type="http://schemas.openxmlformats.org/officeDocument/2006/relationships/image" Target="../media/image1.jpg"/><Relationship Id="rId14" Type="http://schemas.openxmlformats.org/officeDocument/2006/relationships/image" Target="../media/image48.png"/><Relationship Id="rId22"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3827"/>
          <a:stretch/>
        </p:blipFill>
        <p:spPr>
          <a:xfrm>
            <a:off x="0" y="-2115275"/>
            <a:ext cx="13817601" cy="8858979"/>
          </a:xfrm>
          <a:prstGeom prst="rect">
            <a:avLst/>
          </a:prstGeom>
          <a:noFill/>
          <a:ln>
            <a:noFill/>
          </a:ln>
        </p:spPr>
      </p:pic>
      <p:sp>
        <p:nvSpPr>
          <p:cNvPr id="55" name="Google Shape;55;p13"/>
          <p:cNvSpPr txBox="1">
            <a:spLocks noGrp="1"/>
          </p:cNvSpPr>
          <p:nvPr>
            <p:ph type="title" idx="4294967295"/>
          </p:nvPr>
        </p:nvSpPr>
        <p:spPr>
          <a:xfrm>
            <a:off x="457150" y="6858000"/>
            <a:ext cx="12903300" cy="457200"/>
          </a:xfrm>
          <a:prstGeom prst="rect">
            <a:avLst/>
          </a:prstGeom>
        </p:spPr>
        <p:txBody>
          <a:bodyPr spcFirstLastPara="1" wrap="square" lIns="138150" tIns="138150" rIns="138150" bIns="138150" anchor="ctr" anchorCtr="0">
            <a:noAutofit/>
          </a:bodyPr>
          <a:lstStyle/>
          <a:p>
            <a:pPr marL="0" lvl="0" indent="0" algn="l" rtl="0">
              <a:spcBef>
                <a:spcPts val="0"/>
              </a:spcBef>
              <a:spcAft>
                <a:spcPts val="0"/>
              </a:spcAft>
              <a:buClr>
                <a:schemeClr val="dk1"/>
              </a:buClr>
              <a:buFont typeface="Arial"/>
              <a:buNone/>
            </a:pPr>
            <a:r>
              <a:rPr lang="en" sz="3800" b="1">
                <a:latin typeface="Comfortaa"/>
                <a:ea typeface="Comfortaa"/>
                <a:cs typeface="Comfortaa"/>
                <a:sym typeface="Comfortaa"/>
              </a:rPr>
              <a:t>LAND ROVER BLOCKS DEVELOPMENT</a:t>
            </a:r>
            <a:endParaRPr sz="3800" b="1">
              <a:latin typeface="Comfortaa"/>
              <a:ea typeface="Comfortaa"/>
              <a:cs typeface="Comfortaa"/>
              <a:sym typeface="Comfortaa"/>
            </a:endParaRPr>
          </a:p>
        </p:txBody>
      </p:sp>
      <p:sp>
        <p:nvSpPr>
          <p:cNvPr id="56" name="Google Shape;56;p13"/>
          <p:cNvSpPr txBox="1"/>
          <p:nvPr/>
        </p:nvSpPr>
        <p:spPr>
          <a:xfrm>
            <a:off x="533400" y="7239000"/>
            <a:ext cx="6992700" cy="54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00000"/>
                </a:solidFill>
                <a:latin typeface="Montserrat"/>
                <a:ea typeface="Montserrat"/>
                <a:cs typeface="Montserrat"/>
                <a:sym typeface="Montserrat"/>
              </a:rPr>
              <a:t>ZENITH DEVELOPMENT GROUP | PSU MRED WORKSHOP WINTER 2021</a:t>
            </a:r>
            <a:endParaRPr sz="1200">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2"/>
          <p:cNvSpPr txBox="1">
            <a:spLocks noGrp="1"/>
          </p:cNvSpPr>
          <p:nvPr>
            <p:ph type="title"/>
          </p:nvPr>
        </p:nvSpPr>
        <p:spPr>
          <a:xfrm>
            <a:off x="470938" y="330307"/>
            <a:ext cx="12875700" cy="865500"/>
          </a:xfrm>
          <a:prstGeom prst="rect">
            <a:avLst/>
          </a:prstGeom>
        </p:spPr>
        <p:txBody>
          <a:bodyPr spcFirstLastPara="1" wrap="square" lIns="138150" tIns="138150" rIns="138150" bIns="138150" anchor="t" anchorCtr="0">
            <a:normAutofit fontScale="90000"/>
          </a:bodyPr>
          <a:lstStyle/>
          <a:p>
            <a:pPr marL="0" lvl="0" indent="0" algn="l" rtl="0">
              <a:spcBef>
                <a:spcPts val="0"/>
              </a:spcBef>
              <a:spcAft>
                <a:spcPts val="0"/>
              </a:spcAft>
              <a:buNone/>
            </a:pPr>
            <a:r>
              <a:rPr lang="en"/>
              <a:t>SUPPLY ANALYSIS</a:t>
            </a:r>
            <a:endParaRPr/>
          </a:p>
          <a:p>
            <a:pPr marL="0" lvl="0" indent="0" algn="l" rtl="0">
              <a:spcBef>
                <a:spcPts val="0"/>
              </a:spcBef>
              <a:spcAft>
                <a:spcPts val="0"/>
              </a:spcAft>
              <a:buNone/>
            </a:pPr>
            <a:endParaRPr/>
          </a:p>
        </p:txBody>
      </p:sp>
      <p:sp>
        <p:nvSpPr>
          <p:cNvPr id="132" name="Google Shape;132;p22"/>
          <p:cNvSpPr txBox="1">
            <a:spLocks noGrp="1"/>
          </p:cNvSpPr>
          <p:nvPr>
            <p:ph type="body" idx="1"/>
          </p:nvPr>
        </p:nvSpPr>
        <p:spPr>
          <a:xfrm>
            <a:off x="277175" y="1304850"/>
            <a:ext cx="4073700" cy="5162700"/>
          </a:xfrm>
          <a:prstGeom prst="rect">
            <a:avLst/>
          </a:prstGeom>
        </p:spPr>
        <p:txBody>
          <a:bodyPr spcFirstLastPara="1" wrap="square" lIns="138150" tIns="138150" rIns="138150" bIns="138150" anchor="t" anchorCtr="0">
            <a:normAutofit/>
          </a:bodyPr>
          <a:lstStyle/>
          <a:p>
            <a:pPr marL="0" lvl="0" indent="0" algn="l" rtl="0">
              <a:spcBef>
                <a:spcPts val="0"/>
              </a:spcBef>
              <a:spcAft>
                <a:spcPts val="0"/>
              </a:spcAft>
              <a:buNone/>
            </a:pPr>
            <a:r>
              <a:rPr lang="en" sz="1400" b="1">
                <a:solidFill>
                  <a:srgbClr val="000000"/>
                </a:solidFill>
                <a:latin typeface="Montserrat"/>
                <a:ea typeface="Montserrat"/>
                <a:cs typeface="Montserrat"/>
                <a:sym typeface="Montserrat"/>
              </a:rPr>
              <a:t>Market Rate:</a:t>
            </a:r>
            <a:endParaRPr sz="1400" b="1">
              <a:solidFill>
                <a:srgbClr val="000000"/>
              </a:solidFill>
              <a:latin typeface="Montserrat"/>
              <a:ea typeface="Montserrat"/>
              <a:cs typeface="Montserrat"/>
              <a:sym typeface="Montserrat"/>
            </a:endParaRPr>
          </a:p>
          <a:p>
            <a:pPr marL="0" lvl="0" indent="0" algn="l" rtl="0">
              <a:lnSpc>
                <a:spcPct val="100000"/>
              </a:lnSpc>
              <a:spcBef>
                <a:spcPts val="1800"/>
              </a:spcBef>
              <a:spcAft>
                <a:spcPts val="0"/>
              </a:spcAft>
              <a:buNone/>
            </a:pPr>
            <a:endParaRPr sz="1100">
              <a:solidFill>
                <a:srgbClr val="000000"/>
              </a:solidFill>
              <a:latin typeface="Montserrat"/>
              <a:ea typeface="Montserrat"/>
              <a:cs typeface="Montserrat"/>
              <a:sym typeface="Montserrat"/>
            </a:endParaRPr>
          </a:p>
          <a:p>
            <a:pPr marL="457200" lvl="0" indent="0" algn="l" rtl="0">
              <a:spcBef>
                <a:spcPts val="0"/>
              </a:spcBef>
              <a:spcAft>
                <a:spcPts val="0"/>
              </a:spcAft>
              <a:buNone/>
            </a:pPr>
            <a:r>
              <a:rPr lang="en" sz="1100">
                <a:solidFill>
                  <a:schemeClr val="dk1"/>
                </a:solidFill>
                <a:latin typeface="Montserrat"/>
                <a:ea typeface="Montserrat"/>
                <a:cs typeface="Montserrat"/>
                <a:sym typeface="Montserrat"/>
              </a:rPr>
              <a:t>rent growth in the region between 2014-2016 </a:t>
            </a:r>
            <a:endParaRPr sz="1100">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 sz="1100">
                <a:solidFill>
                  <a:schemeClr val="dk1"/>
                </a:solidFill>
                <a:latin typeface="Montserrat"/>
                <a:ea typeface="Montserrat"/>
                <a:cs typeface="Montserrat"/>
                <a:sym typeface="Montserrat"/>
              </a:rPr>
              <a:t>Portland City Council’s passing of Inclusionary Zoning </a:t>
            </a:r>
            <a:endParaRPr sz="1100">
              <a:solidFill>
                <a:schemeClr val="dk1"/>
              </a:solidFill>
              <a:latin typeface="Montserrat"/>
              <a:ea typeface="Montserrat"/>
              <a:cs typeface="Montserrat"/>
              <a:sym typeface="Montserrat"/>
            </a:endParaRPr>
          </a:p>
        </p:txBody>
      </p:sp>
      <p:sp>
        <p:nvSpPr>
          <p:cNvPr id="133" name="Google Shape;133;p22"/>
          <p:cNvSpPr txBox="1"/>
          <p:nvPr/>
        </p:nvSpPr>
        <p:spPr>
          <a:xfrm>
            <a:off x="277175" y="4411313"/>
            <a:ext cx="3998700" cy="400200"/>
          </a:xfrm>
          <a:prstGeom prst="rect">
            <a:avLst/>
          </a:prstGeom>
          <a:noFill/>
          <a:ln>
            <a:noFill/>
          </a:ln>
        </p:spPr>
        <p:txBody>
          <a:bodyPr spcFirstLastPara="1" wrap="square" lIns="91425" tIns="91425" rIns="91425" bIns="91425" anchor="t" anchorCtr="0">
            <a:spAutoFit/>
          </a:bodyPr>
          <a:lstStyle/>
          <a:p>
            <a:pPr marL="8378" lvl="0" indent="0" algn="l" rtl="0">
              <a:spcBef>
                <a:spcPts val="1508"/>
              </a:spcBef>
              <a:spcAft>
                <a:spcPts val="0"/>
              </a:spcAft>
              <a:buClr>
                <a:schemeClr val="dk1"/>
              </a:buClr>
              <a:buSzPts val="1100"/>
              <a:buFont typeface="Arial"/>
              <a:buNone/>
            </a:pPr>
            <a:endParaRPr/>
          </a:p>
        </p:txBody>
      </p:sp>
      <p:sp>
        <p:nvSpPr>
          <p:cNvPr id="134" name="Google Shape;134;p22"/>
          <p:cNvSpPr txBox="1"/>
          <p:nvPr/>
        </p:nvSpPr>
        <p:spPr>
          <a:xfrm>
            <a:off x="7316300" y="1371600"/>
            <a:ext cx="5409600" cy="197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Montserrat"/>
                <a:ea typeface="Montserrat"/>
                <a:cs typeface="Montserrat"/>
                <a:sym typeface="Montserrat"/>
              </a:rPr>
              <a:t>Affordable: </a:t>
            </a:r>
            <a:endParaRPr b="1">
              <a:latin typeface="Montserrat"/>
              <a:ea typeface="Montserrat"/>
              <a:cs typeface="Montserrat"/>
              <a:sym typeface="Montserrat"/>
            </a:endParaRPr>
          </a:p>
          <a:p>
            <a:pPr marL="0" lvl="0" indent="0" algn="l" rtl="0">
              <a:spcBef>
                <a:spcPts val="0"/>
              </a:spcBef>
              <a:spcAft>
                <a:spcPts val="0"/>
              </a:spcAft>
              <a:buNone/>
            </a:pPr>
            <a:endParaRPr b="1">
              <a:latin typeface="Montserrat"/>
              <a:ea typeface="Montserrat"/>
              <a:cs typeface="Montserrat"/>
              <a:sym typeface="Montserrat"/>
            </a:endParaRPr>
          </a:p>
          <a:p>
            <a:pPr marL="457200" lvl="0" indent="0" algn="l" rtl="0">
              <a:spcBef>
                <a:spcPts val="0"/>
              </a:spcBef>
              <a:spcAft>
                <a:spcPts val="0"/>
              </a:spcAft>
              <a:buNone/>
            </a:pPr>
            <a:r>
              <a:rPr lang="en" sz="1100">
                <a:solidFill>
                  <a:schemeClr val="dk1"/>
                </a:solidFill>
                <a:latin typeface="Montserrat"/>
                <a:ea typeface="Montserrat"/>
                <a:cs typeface="Montserrat"/>
                <a:sym typeface="Montserrat"/>
              </a:rPr>
              <a:t>According to the most recent statistics in Portland, Oregon, there are 304 low-income housing communities with 20,092 affordable rentals.</a:t>
            </a:r>
            <a:endParaRPr sz="1100">
              <a:solidFill>
                <a:schemeClr val="dk1"/>
              </a:solidFill>
              <a:latin typeface="Montserrat"/>
              <a:ea typeface="Montserrat"/>
              <a:cs typeface="Montserrat"/>
              <a:sym typeface="Montserrat"/>
            </a:endParaRPr>
          </a:p>
          <a:p>
            <a:pPr marL="457200" marR="0" lvl="0" indent="0" algn="l" rtl="0">
              <a:spcBef>
                <a:spcPts val="0"/>
              </a:spcBef>
              <a:spcAft>
                <a:spcPts val="0"/>
              </a:spcAft>
              <a:buNone/>
            </a:pPr>
            <a:r>
              <a:rPr lang="en" sz="1100">
                <a:solidFill>
                  <a:schemeClr val="dk1"/>
                </a:solidFill>
                <a:latin typeface="Montserrat"/>
                <a:ea typeface="Montserrat"/>
                <a:cs typeface="Montserrat"/>
                <a:sym typeface="Montserrat"/>
              </a:rPr>
              <a:t>Rent growth decreased at a period when the median income was rising by 8% to 9% annually, this has culminated in availability of housing today, and is accessible for a 90% of MFI.</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p:txBody>
      </p:sp>
      <p:pic>
        <p:nvPicPr>
          <p:cNvPr id="135" name="Google Shape;135;p22"/>
          <p:cNvPicPr preferRelativeResize="0"/>
          <p:nvPr/>
        </p:nvPicPr>
        <p:blipFill rotWithShape="1">
          <a:blip r:embed="rId3">
            <a:alphaModFix/>
          </a:blip>
          <a:srcRect t="10281"/>
          <a:stretch/>
        </p:blipFill>
        <p:spPr>
          <a:xfrm>
            <a:off x="162950" y="3441375"/>
            <a:ext cx="6208150" cy="2796349"/>
          </a:xfrm>
          <a:prstGeom prst="rect">
            <a:avLst/>
          </a:prstGeom>
          <a:noFill/>
          <a:ln>
            <a:noFill/>
          </a:ln>
        </p:spPr>
      </p:pic>
      <p:grpSp>
        <p:nvGrpSpPr>
          <p:cNvPr id="136" name="Google Shape;136;p22"/>
          <p:cNvGrpSpPr/>
          <p:nvPr/>
        </p:nvGrpSpPr>
        <p:grpSpPr>
          <a:xfrm>
            <a:off x="7154673" y="3177674"/>
            <a:ext cx="6060185" cy="3323754"/>
            <a:chOff x="685800" y="3993584"/>
            <a:chExt cx="5714999" cy="3093016"/>
          </a:xfrm>
        </p:grpSpPr>
        <p:pic>
          <p:nvPicPr>
            <p:cNvPr id="137" name="Google Shape;137;p22"/>
            <p:cNvPicPr preferRelativeResize="0"/>
            <p:nvPr/>
          </p:nvPicPr>
          <p:blipFill>
            <a:blip r:embed="rId4">
              <a:alphaModFix/>
            </a:blip>
            <a:stretch>
              <a:fillRect/>
            </a:stretch>
          </p:blipFill>
          <p:spPr>
            <a:xfrm>
              <a:off x="685800" y="3993584"/>
              <a:ext cx="5714999" cy="3093016"/>
            </a:xfrm>
            <a:prstGeom prst="rect">
              <a:avLst/>
            </a:prstGeom>
            <a:noFill/>
            <a:ln>
              <a:noFill/>
            </a:ln>
          </p:spPr>
        </p:pic>
        <p:sp>
          <p:nvSpPr>
            <p:cNvPr id="138" name="Google Shape;138;p22"/>
            <p:cNvSpPr txBox="1"/>
            <p:nvPr/>
          </p:nvSpPr>
          <p:spPr>
            <a:xfrm>
              <a:off x="685800" y="6732600"/>
              <a:ext cx="1531200" cy="32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 sz="1100">
                  <a:solidFill>
                    <a:srgbClr val="000000"/>
                  </a:solidFill>
                  <a:latin typeface="Montserrat"/>
                  <a:ea typeface="Montserrat"/>
                  <a:cs typeface="Montserrat"/>
                  <a:sym typeface="Montserrat"/>
                </a:rPr>
                <a:t>Source: Metro</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p:nvPr/>
        </p:nvSpPr>
        <p:spPr>
          <a:xfrm>
            <a:off x="196500" y="2407200"/>
            <a:ext cx="2076900" cy="982200"/>
          </a:xfrm>
          <a:prstGeom prst="rect">
            <a:avLst/>
          </a:prstGeom>
          <a:noFill/>
          <a:ln>
            <a:noFill/>
          </a:ln>
        </p:spPr>
        <p:txBody>
          <a:bodyPr spcFirstLastPara="1" wrap="square" lIns="91425" tIns="91425" rIns="91425" bIns="91425" anchor="t" anchorCtr="0">
            <a:spAutoFit/>
          </a:bodyPr>
          <a:lstStyle/>
          <a:p>
            <a:pPr marL="0" lvl="0" indent="0" algn="l" rtl="0">
              <a:lnSpc>
                <a:spcPct val="118181"/>
              </a:lnSpc>
              <a:spcBef>
                <a:spcPts val="0"/>
              </a:spcBef>
              <a:spcAft>
                <a:spcPts val="0"/>
              </a:spcAft>
              <a:buNone/>
            </a:pPr>
            <a:r>
              <a:rPr lang="en" sz="1100">
                <a:highlight>
                  <a:srgbClr val="FFFFFF"/>
                </a:highlight>
                <a:latin typeface="Montserrat"/>
                <a:ea typeface="Montserrat"/>
                <a:cs typeface="Montserrat"/>
                <a:sym typeface="Montserrat"/>
              </a:rPr>
              <a:t>Broadstone Anthem (</a:t>
            </a:r>
            <a:r>
              <a:rPr lang="en" sz="1100">
                <a:solidFill>
                  <a:srgbClr val="103060"/>
                </a:solidFill>
                <a:highlight>
                  <a:srgbClr val="FFFFFF"/>
                </a:highlight>
                <a:latin typeface="Montserrat"/>
                <a:ea typeface="Montserrat"/>
                <a:cs typeface="Montserrat"/>
                <a:sym typeface="Montserrat"/>
              </a:rPr>
              <a:t>1313 E Burnside St)</a:t>
            </a:r>
            <a:endParaRPr sz="1100">
              <a:highlight>
                <a:srgbClr val="FFFFFF"/>
              </a:highlight>
              <a:latin typeface="Montserrat"/>
              <a:ea typeface="Montserrat"/>
              <a:cs typeface="Montserrat"/>
              <a:sym typeface="Montserrat"/>
            </a:endParaRPr>
          </a:p>
          <a:p>
            <a:pPr marL="0" lvl="0" indent="0" algn="l" rtl="0">
              <a:lnSpc>
                <a:spcPct val="118181"/>
              </a:lnSpc>
              <a:spcBef>
                <a:spcPts val="0"/>
              </a:spcBef>
              <a:spcAft>
                <a:spcPts val="0"/>
              </a:spcAft>
              <a:buNone/>
            </a:pPr>
            <a:r>
              <a:rPr lang="en" sz="1100">
                <a:highlight>
                  <a:srgbClr val="FFFFFF"/>
                </a:highlight>
                <a:latin typeface="Montserrat"/>
                <a:ea typeface="Montserrat"/>
                <a:cs typeface="Montserrat"/>
                <a:sym typeface="Montserrat"/>
              </a:rPr>
              <a:t>2020</a:t>
            </a:r>
            <a:endParaRPr sz="1100">
              <a:latin typeface="Montserrat"/>
              <a:ea typeface="Montserrat"/>
              <a:cs typeface="Montserrat"/>
              <a:sym typeface="Montserrat"/>
            </a:endParaRPr>
          </a:p>
          <a:p>
            <a:pPr marL="0" lvl="0" indent="0" algn="l" rtl="0">
              <a:spcBef>
                <a:spcPts val="217"/>
              </a:spcBef>
              <a:spcAft>
                <a:spcPts val="0"/>
              </a:spcAft>
              <a:buNone/>
            </a:pPr>
            <a:r>
              <a:rPr lang="en" sz="1100">
                <a:highlight>
                  <a:srgbClr val="FFFFFF"/>
                </a:highlight>
                <a:latin typeface="Montserrat"/>
                <a:ea typeface="Montserrat"/>
                <a:cs typeface="Montserrat"/>
                <a:sym typeface="Montserrat"/>
              </a:rPr>
              <a:t>211 units</a:t>
            </a:r>
            <a:endParaRPr sz="1100">
              <a:latin typeface="Montserrat"/>
              <a:ea typeface="Montserrat"/>
              <a:cs typeface="Montserrat"/>
              <a:sym typeface="Montserrat"/>
            </a:endParaRPr>
          </a:p>
        </p:txBody>
      </p:sp>
      <p:sp>
        <p:nvSpPr>
          <p:cNvPr id="144" name="Google Shape;144;p23"/>
          <p:cNvSpPr txBox="1"/>
          <p:nvPr/>
        </p:nvSpPr>
        <p:spPr>
          <a:xfrm>
            <a:off x="4368863" y="2012563"/>
            <a:ext cx="2076900" cy="93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103060"/>
                </a:solidFill>
                <a:highlight>
                  <a:srgbClr val="FFFFFF"/>
                </a:highlight>
                <a:latin typeface="Montserrat"/>
                <a:ea typeface="Montserrat"/>
                <a:cs typeface="Montserrat"/>
                <a:sym typeface="Montserrat"/>
              </a:rPr>
              <a:t>Cadence (2005 N Williams Ave )</a:t>
            </a:r>
            <a:endParaRPr sz="1100">
              <a:solidFill>
                <a:schemeClr val="dk1"/>
              </a:solidFill>
              <a:highlight>
                <a:srgbClr val="FFFFFF"/>
              </a:highlight>
              <a:latin typeface="Montserrat"/>
              <a:ea typeface="Montserrat"/>
              <a:cs typeface="Montserrat"/>
              <a:sym typeface="Montserrat"/>
            </a:endParaRPr>
          </a:p>
          <a:p>
            <a:pPr marL="0" lvl="0" indent="0" algn="l" rtl="0">
              <a:lnSpc>
                <a:spcPct val="115000"/>
              </a:lnSpc>
              <a:spcBef>
                <a:spcPts val="0"/>
              </a:spcBef>
              <a:spcAft>
                <a:spcPts val="0"/>
              </a:spcAft>
              <a:buNone/>
            </a:pPr>
            <a:r>
              <a:rPr lang="en" sz="1100">
                <a:solidFill>
                  <a:schemeClr val="dk1"/>
                </a:solidFill>
                <a:highlight>
                  <a:srgbClr val="FFFFFF"/>
                </a:highlight>
                <a:latin typeface="Montserrat"/>
                <a:ea typeface="Montserrat"/>
                <a:cs typeface="Montserrat"/>
                <a:sym typeface="Montserrat"/>
              </a:rPr>
              <a:t>2018</a:t>
            </a:r>
            <a:endParaRPr sz="1100">
              <a:solidFill>
                <a:schemeClr val="dk1"/>
              </a:solidFill>
              <a:highlight>
                <a:srgbClr val="FFFFFF"/>
              </a:highlight>
              <a:latin typeface="Montserrat"/>
              <a:ea typeface="Montserrat"/>
              <a:cs typeface="Montserrat"/>
              <a:sym typeface="Montserrat"/>
            </a:endParaRPr>
          </a:p>
          <a:p>
            <a:pPr marL="0" lvl="0" indent="0" algn="l" rtl="0">
              <a:lnSpc>
                <a:spcPct val="115000"/>
              </a:lnSpc>
              <a:spcBef>
                <a:spcPts val="0"/>
              </a:spcBef>
              <a:spcAft>
                <a:spcPts val="0"/>
              </a:spcAft>
              <a:buNone/>
            </a:pPr>
            <a:r>
              <a:rPr lang="en" sz="1100">
                <a:solidFill>
                  <a:schemeClr val="dk1"/>
                </a:solidFill>
                <a:highlight>
                  <a:srgbClr val="FFFFFF"/>
                </a:highlight>
                <a:latin typeface="Montserrat"/>
                <a:ea typeface="Montserrat"/>
                <a:cs typeface="Montserrat"/>
                <a:sym typeface="Montserrat"/>
              </a:rPr>
              <a:t>166 Units</a:t>
            </a:r>
            <a:endParaRPr sz="1100">
              <a:highlight>
                <a:srgbClr val="FFFFFF"/>
              </a:highlight>
              <a:latin typeface="Montserrat"/>
              <a:ea typeface="Montserrat"/>
              <a:cs typeface="Montserrat"/>
              <a:sym typeface="Montserrat"/>
            </a:endParaRPr>
          </a:p>
        </p:txBody>
      </p:sp>
      <p:sp>
        <p:nvSpPr>
          <p:cNvPr id="145" name="Google Shape;145;p23"/>
          <p:cNvSpPr txBox="1"/>
          <p:nvPr/>
        </p:nvSpPr>
        <p:spPr>
          <a:xfrm>
            <a:off x="9355175" y="1349438"/>
            <a:ext cx="1935900" cy="93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chemeClr val="dk1"/>
                </a:solidFill>
                <a:highlight>
                  <a:srgbClr val="FFFFFF"/>
                </a:highlight>
                <a:latin typeface="Montserrat"/>
                <a:ea typeface="Montserrat"/>
                <a:cs typeface="Montserrat"/>
                <a:sym typeface="Montserrat"/>
              </a:rPr>
              <a:t>Sandy 28 (</a:t>
            </a:r>
            <a:r>
              <a:rPr lang="en" sz="1100">
                <a:solidFill>
                  <a:srgbClr val="103060"/>
                </a:solidFill>
                <a:highlight>
                  <a:srgbClr val="FFFFFF"/>
                </a:highlight>
                <a:latin typeface="Montserrat"/>
                <a:ea typeface="Montserrat"/>
                <a:cs typeface="Montserrat"/>
                <a:sym typeface="Montserrat"/>
              </a:rPr>
              <a:t>2869 NE Sandy Blvd)</a:t>
            </a:r>
            <a:endParaRPr sz="1100">
              <a:solidFill>
                <a:schemeClr val="dk1"/>
              </a:solidFill>
              <a:highlight>
                <a:srgbClr val="FFFFFF"/>
              </a:highlight>
              <a:latin typeface="Montserrat"/>
              <a:ea typeface="Montserrat"/>
              <a:cs typeface="Montserrat"/>
              <a:sym typeface="Montserrat"/>
            </a:endParaRPr>
          </a:p>
          <a:p>
            <a:pPr marL="0" lvl="0" indent="0" algn="l" rtl="0">
              <a:lnSpc>
                <a:spcPct val="115000"/>
              </a:lnSpc>
              <a:spcBef>
                <a:spcPts val="0"/>
              </a:spcBef>
              <a:spcAft>
                <a:spcPts val="0"/>
              </a:spcAft>
              <a:buNone/>
            </a:pPr>
            <a:r>
              <a:rPr lang="en" sz="1100">
                <a:solidFill>
                  <a:schemeClr val="dk1"/>
                </a:solidFill>
                <a:latin typeface="Montserrat"/>
                <a:ea typeface="Montserrat"/>
                <a:cs typeface="Montserrat"/>
                <a:sym typeface="Montserrat"/>
              </a:rPr>
              <a:t>2020</a:t>
            </a: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100">
                <a:solidFill>
                  <a:schemeClr val="dk1"/>
                </a:solidFill>
                <a:latin typeface="Montserrat"/>
                <a:ea typeface="Montserrat"/>
                <a:cs typeface="Montserrat"/>
                <a:sym typeface="Montserrat"/>
              </a:rPr>
              <a:t>209 Units</a:t>
            </a:r>
            <a:endParaRPr sz="1100">
              <a:latin typeface="Montserrat"/>
              <a:ea typeface="Montserrat"/>
              <a:cs typeface="Montserrat"/>
              <a:sym typeface="Montserrat"/>
            </a:endParaRPr>
          </a:p>
        </p:txBody>
      </p:sp>
      <p:sp>
        <p:nvSpPr>
          <p:cNvPr id="146" name="Google Shape;146;p23"/>
          <p:cNvSpPr txBox="1"/>
          <p:nvPr/>
        </p:nvSpPr>
        <p:spPr>
          <a:xfrm>
            <a:off x="457200" y="457200"/>
            <a:ext cx="36165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Montserrat"/>
                <a:ea typeface="Montserrat"/>
                <a:cs typeface="Montserrat"/>
                <a:sym typeface="Montserrat"/>
              </a:rPr>
              <a:t>Market Rate Comps</a:t>
            </a:r>
            <a:endParaRPr sz="2400" b="1">
              <a:latin typeface="Montserrat"/>
              <a:ea typeface="Montserrat"/>
              <a:cs typeface="Montserrat"/>
              <a:sym typeface="Montserrat"/>
            </a:endParaRPr>
          </a:p>
          <a:p>
            <a:pPr marL="0" lvl="0" indent="0" algn="l" rtl="0">
              <a:spcBef>
                <a:spcPts val="0"/>
              </a:spcBef>
              <a:spcAft>
                <a:spcPts val="0"/>
              </a:spcAft>
              <a:buNone/>
            </a:pPr>
            <a:endParaRPr b="1">
              <a:latin typeface="Montserrat"/>
              <a:ea typeface="Montserrat"/>
              <a:cs typeface="Montserrat"/>
              <a:sym typeface="Montserrat"/>
            </a:endParaRPr>
          </a:p>
        </p:txBody>
      </p:sp>
      <p:pic>
        <p:nvPicPr>
          <p:cNvPr id="147" name="Google Shape;147;p23"/>
          <p:cNvPicPr preferRelativeResize="0"/>
          <p:nvPr/>
        </p:nvPicPr>
        <p:blipFill>
          <a:blip r:embed="rId3">
            <a:alphaModFix/>
          </a:blip>
          <a:stretch>
            <a:fillRect/>
          </a:stretch>
        </p:blipFill>
        <p:spPr>
          <a:xfrm>
            <a:off x="179425" y="3736525"/>
            <a:ext cx="13328774" cy="3267750"/>
          </a:xfrm>
          <a:prstGeom prst="rect">
            <a:avLst/>
          </a:prstGeom>
          <a:noFill/>
          <a:ln>
            <a:noFill/>
          </a:ln>
        </p:spPr>
      </p:pic>
      <p:pic>
        <p:nvPicPr>
          <p:cNvPr id="148" name="Google Shape;148;p23"/>
          <p:cNvPicPr preferRelativeResize="0"/>
          <p:nvPr/>
        </p:nvPicPr>
        <p:blipFill>
          <a:blip r:embed="rId4">
            <a:alphaModFix/>
          </a:blip>
          <a:stretch>
            <a:fillRect/>
          </a:stretch>
        </p:blipFill>
        <p:spPr>
          <a:xfrm>
            <a:off x="2206700" y="1395275"/>
            <a:ext cx="2162175" cy="2172675"/>
          </a:xfrm>
          <a:prstGeom prst="rect">
            <a:avLst/>
          </a:prstGeom>
          <a:noFill/>
          <a:ln>
            <a:noFill/>
          </a:ln>
        </p:spPr>
      </p:pic>
      <p:pic>
        <p:nvPicPr>
          <p:cNvPr id="149" name="Google Shape;149;p23"/>
          <p:cNvPicPr preferRelativeResize="0"/>
          <p:nvPr/>
        </p:nvPicPr>
        <p:blipFill>
          <a:blip r:embed="rId5">
            <a:alphaModFix/>
          </a:blip>
          <a:stretch>
            <a:fillRect/>
          </a:stretch>
        </p:blipFill>
        <p:spPr>
          <a:xfrm>
            <a:off x="6354350" y="375825"/>
            <a:ext cx="2933600" cy="3193800"/>
          </a:xfrm>
          <a:prstGeom prst="rect">
            <a:avLst/>
          </a:prstGeom>
          <a:noFill/>
          <a:ln>
            <a:noFill/>
          </a:ln>
        </p:spPr>
      </p:pic>
      <p:pic>
        <p:nvPicPr>
          <p:cNvPr id="150" name="Google Shape;150;p23"/>
          <p:cNvPicPr preferRelativeResize="0"/>
          <p:nvPr/>
        </p:nvPicPr>
        <p:blipFill>
          <a:blip r:embed="rId6">
            <a:alphaModFix/>
          </a:blip>
          <a:stretch>
            <a:fillRect/>
          </a:stretch>
        </p:blipFill>
        <p:spPr>
          <a:xfrm>
            <a:off x="11030425" y="-9800"/>
            <a:ext cx="2545200" cy="3579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471013" y="343757"/>
            <a:ext cx="12875700" cy="865500"/>
          </a:xfrm>
          <a:prstGeom prst="rect">
            <a:avLst/>
          </a:prstGeom>
        </p:spPr>
        <p:txBody>
          <a:bodyPr spcFirstLastPara="1" wrap="square" lIns="138150" tIns="138150" rIns="138150" bIns="138150" anchor="t" anchorCtr="0">
            <a:normAutofit fontScale="90000"/>
          </a:bodyPr>
          <a:lstStyle/>
          <a:p>
            <a:pPr marL="0" lvl="0" indent="0" algn="l" rtl="0">
              <a:spcBef>
                <a:spcPts val="0"/>
              </a:spcBef>
              <a:spcAft>
                <a:spcPts val="0"/>
              </a:spcAft>
              <a:buClr>
                <a:schemeClr val="dk1"/>
              </a:buClr>
              <a:buSzPct val="41509"/>
              <a:buFont typeface="Arial"/>
              <a:buNone/>
            </a:pPr>
            <a:r>
              <a:rPr lang="en" sz="2650" b="1">
                <a:latin typeface="Montserrat"/>
                <a:ea typeface="Montserrat"/>
                <a:cs typeface="Montserrat"/>
                <a:sym typeface="Montserrat"/>
              </a:rPr>
              <a:t>Affordable  Comps:</a:t>
            </a:r>
            <a:endParaRPr sz="2650"/>
          </a:p>
          <a:p>
            <a:pPr marL="0" lvl="0" indent="0" algn="l" rtl="0">
              <a:spcBef>
                <a:spcPts val="0"/>
              </a:spcBef>
              <a:spcAft>
                <a:spcPts val="0"/>
              </a:spcAft>
              <a:buNone/>
            </a:pPr>
            <a:endParaRPr/>
          </a:p>
        </p:txBody>
      </p:sp>
      <p:sp>
        <p:nvSpPr>
          <p:cNvPr id="156" name="Google Shape;156;p24"/>
          <p:cNvSpPr txBox="1">
            <a:spLocks noGrp="1"/>
          </p:cNvSpPr>
          <p:nvPr>
            <p:ph type="body" idx="1"/>
          </p:nvPr>
        </p:nvSpPr>
        <p:spPr>
          <a:xfrm>
            <a:off x="530752" y="1906975"/>
            <a:ext cx="5590800" cy="5162700"/>
          </a:xfrm>
          <a:prstGeom prst="rect">
            <a:avLst/>
          </a:prstGeom>
        </p:spPr>
        <p:txBody>
          <a:bodyPr spcFirstLastPara="1" wrap="square" lIns="138150" tIns="138150" rIns="138150" bIns="138150" anchor="t" anchorCtr="0">
            <a:normAutofit/>
          </a:bodyPr>
          <a:lstStyle/>
          <a:p>
            <a:pPr marL="0" lvl="0" indent="0" algn="l" rtl="0">
              <a:spcBef>
                <a:spcPts val="1200"/>
              </a:spcBef>
              <a:spcAft>
                <a:spcPts val="0"/>
              </a:spcAft>
              <a:buNone/>
            </a:pPr>
            <a:endParaRPr sz="4400">
              <a:solidFill>
                <a:srgbClr val="000000"/>
              </a:solidFill>
            </a:endParaRPr>
          </a:p>
          <a:p>
            <a:pPr marL="0" lvl="0" indent="0" algn="l" rtl="0">
              <a:spcBef>
                <a:spcPts val="1200"/>
              </a:spcBef>
              <a:spcAft>
                <a:spcPts val="1800"/>
              </a:spcAft>
              <a:buNone/>
            </a:pPr>
            <a:endParaRPr/>
          </a:p>
        </p:txBody>
      </p:sp>
      <p:pic>
        <p:nvPicPr>
          <p:cNvPr id="157" name="Google Shape;157;p24"/>
          <p:cNvPicPr preferRelativeResize="0"/>
          <p:nvPr/>
        </p:nvPicPr>
        <p:blipFill>
          <a:blip r:embed="rId3">
            <a:alphaModFix/>
          </a:blip>
          <a:stretch>
            <a:fillRect/>
          </a:stretch>
        </p:blipFill>
        <p:spPr>
          <a:xfrm>
            <a:off x="2098975" y="1209250"/>
            <a:ext cx="2128450" cy="2198975"/>
          </a:xfrm>
          <a:prstGeom prst="rect">
            <a:avLst/>
          </a:prstGeom>
          <a:noFill/>
          <a:ln>
            <a:noFill/>
          </a:ln>
        </p:spPr>
      </p:pic>
      <p:pic>
        <p:nvPicPr>
          <p:cNvPr id="158" name="Google Shape;158;p24"/>
          <p:cNvPicPr preferRelativeResize="0"/>
          <p:nvPr/>
        </p:nvPicPr>
        <p:blipFill>
          <a:blip r:embed="rId4">
            <a:alphaModFix/>
          </a:blip>
          <a:stretch>
            <a:fillRect/>
          </a:stretch>
        </p:blipFill>
        <p:spPr>
          <a:xfrm>
            <a:off x="6794500" y="457200"/>
            <a:ext cx="2400575" cy="2951025"/>
          </a:xfrm>
          <a:prstGeom prst="rect">
            <a:avLst/>
          </a:prstGeom>
          <a:noFill/>
          <a:ln>
            <a:noFill/>
          </a:ln>
        </p:spPr>
      </p:pic>
      <p:pic>
        <p:nvPicPr>
          <p:cNvPr id="159" name="Google Shape;159;p24"/>
          <p:cNvPicPr preferRelativeResize="0"/>
          <p:nvPr/>
        </p:nvPicPr>
        <p:blipFill>
          <a:blip r:embed="rId5">
            <a:alphaModFix/>
          </a:blip>
          <a:stretch>
            <a:fillRect/>
          </a:stretch>
        </p:blipFill>
        <p:spPr>
          <a:xfrm>
            <a:off x="11051550" y="0"/>
            <a:ext cx="2608500" cy="3408225"/>
          </a:xfrm>
          <a:prstGeom prst="rect">
            <a:avLst/>
          </a:prstGeom>
          <a:noFill/>
          <a:ln>
            <a:noFill/>
          </a:ln>
        </p:spPr>
      </p:pic>
      <p:sp>
        <p:nvSpPr>
          <p:cNvPr id="160" name="Google Shape;160;p24"/>
          <p:cNvSpPr txBox="1"/>
          <p:nvPr/>
        </p:nvSpPr>
        <p:spPr>
          <a:xfrm>
            <a:off x="1200250" y="1537975"/>
            <a:ext cx="246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latin typeface="Montserrat"/>
              <a:ea typeface="Montserrat"/>
              <a:cs typeface="Montserrat"/>
              <a:sym typeface="Montserrat"/>
            </a:endParaRPr>
          </a:p>
        </p:txBody>
      </p:sp>
      <p:sp>
        <p:nvSpPr>
          <p:cNvPr id="161" name="Google Shape;161;p24"/>
          <p:cNvSpPr txBox="1"/>
          <p:nvPr/>
        </p:nvSpPr>
        <p:spPr>
          <a:xfrm>
            <a:off x="4509713" y="1292063"/>
            <a:ext cx="2608500" cy="1281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100">
                <a:solidFill>
                  <a:schemeClr val="dk1"/>
                </a:solidFill>
                <a:latin typeface="Montserrat"/>
                <a:ea typeface="Montserrat"/>
                <a:cs typeface="Montserrat"/>
                <a:sym typeface="Montserrat"/>
              </a:rPr>
              <a:t>Saint Francis Park Apartments(</a:t>
            </a:r>
            <a:r>
              <a:rPr lang="en" sz="1300">
                <a:solidFill>
                  <a:schemeClr val="dk1"/>
                </a:solidFill>
                <a:latin typeface="Montserrat"/>
                <a:ea typeface="Montserrat"/>
                <a:cs typeface="Montserrat"/>
                <a:sym typeface="Montserrat"/>
              </a:rPr>
              <a:t>1177 SE Stark S)</a:t>
            </a:r>
            <a:endParaRPr sz="1100">
              <a:solidFill>
                <a:schemeClr val="dk1"/>
              </a:solidFill>
              <a:latin typeface="Montserrat"/>
              <a:ea typeface="Montserrat"/>
              <a:cs typeface="Montserrat"/>
              <a:sym typeface="Montserrat"/>
            </a:endParaRPr>
          </a:p>
          <a:p>
            <a:pPr marL="0" lvl="0" indent="0" algn="l" rtl="0">
              <a:lnSpc>
                <a:spcPct val="115000"/>
              </a:lnSpc>
              <a:spcBef>
                <a:spcPts val="1200"/>
              </a:spcBef>
              <a:spcAft>
                <a:spcPts val="0"/>
              </a:spcAft>
              <a:buNone/>
            </a:pPr>
            <a:r>
              <a:rPr lang="en" sz="1100">
                <a:solidFill>
                  <a:schemeClr val="dk1"/>
                </a:solidFill>
                <a:latin typeface="Montserrat"/>
                <a:ea typeface="Montserrat"/>
                <a:cs typeface="Montserrat"/>
                <a:sym typeface="Montserrat"/>
              </a:rPr>
              <a:t>Year Built: 2017</a:t>
            </a:r>
            <a:endParaRPr sz="1100">
              <a:solidFill>
                <a:schemeClr val="dk1"/>
              </a:solidFill>
              <a:latin typeface="Montserrat"/>
              <a:ea typeface="Montserrat"/>
              <a:cs typeface="Montserrat"/>
              <a:sym typeface="Montserrat"/>
            </a:endParaRPr>
          </a:p>
          <a:p>
            <a:pPr marL="0" lvl="0" indent="0" algn="l" rtl="0">
              <a:lnSpc>
                <a:spcPct val="115000"/>
              </a:lnSpc>
              <a:spcBef>
                <a:spcPts val="1200"/>
              </a:spcBef>
              <a:spcAft>
                <a:spcPts val="1200"/>
              </a:spcAft>
              <a:buNone/>
            </a:pPr>
            <a:r>
              <a:rPr lang="en" sz="1100">
                <a:solidFill>
                  <a:schemeClr val="dk1"/>
                </a:solidFill>
                <a:latin typeface="Montserrat"/>
                <a:ea typeface="Montserrat"/>
                <a:cs typeface="Montserrat"/>
                <a:sym typeface="Montserrat"/>
              </a:rPr>
              <a:t>106 Units</a:t>
            </a:r>
            <a:endParaRPr sz="1100">
              <a:latin typeface="Montserrat"/>
              <a:ea typeface="Montserrat"/>
              <a:cs typeface="Montserrat"/>
              <a:sym typeface="Montserrat"/>
            </a:endParaRPr>
          </a:p>
        </p:txBody>
      </p:sp>
      <p:sp>
        <p:nvSpPr>
          <p:cNvPr id="162" name="Google Shape;162;p24"/>
          <p:cNvSpPr txBox="1"/>
          <p:nvPr/>
        </p:nvSpPr>
        <p:spPr>
          <a:xfrm>
            <a:off x="309775" y="1967875"/>
            <a:ext cx="1952100" cy="1594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1200"/>
              </a:spcBef>
              <a:spcAft>
                <a:spcPts val="0"/>
              </a:spcAft>
              <a:buNone/>
            </a:pPr>
            <a:r>
              <a:rPr lang="en" sz="1100">
                <a:solidFill>
                  <a:schemeClr val="dk1"/>
                </a:solidFill>
              </a:rPr>
              <a:t>Louisa Flowers(1010 NE Grand)</a:t>
            </a:r>
            <a:endParaRPr sz="1100">
              <a:solidFill>
                <a:schemeClr val="dk1"/>
              </a:solidFill>
            </a:endParaRPr>
          </a:p>
          <a:p>
            <a:pPr marL="0" lvl="0" indent="0" algn="l" rtl="0">
              <a:lnSpc>
                <a:spcPct val="115000"/>
              </a:lnSpc>
              <a:spcBef>
                <a:spcPts val="1200"/>
              </a:spcBef>
              <a:spcAft>
                <a:spcPts val="0"/>
              </a:spcAft>
              <a:buNone/>
            </a:pPr>
            <a:r>
              <a:rPr lang="en" sz="1100">
                <a:solidFill>
                  <a:schemeClr val="dk1"/>
                </a:solidFill>
              </a:rPr>
              <a:t>Year Built: 2019</a:t>
            </a:r>
            <a:endParaRPr sz="1100">
              <a:solidFill>
                <a:schemeClr val="dk1"/>
              </a:solidFill>
            </a:endParaRPr>
          </a:p>
          <a:p>
            <a:pPr marL="0" lvl="0" indent="0" algn="l" rtl="0">
              <a:lnSpc>
                <a:spcPct val="115000"/>
              </a:lnSpc>
              <a:spcBef>
                <a:spcPts val="1200"/>
              </a:spcBef>
              <a:spcAft>
                <a:spcPts val="1200"/>
              </a:spcAft>
              <a:buNone/>
            </a:pPr>
            <a:r>
              <a:rPr lang="en" sz="1100">
                <a:solidFill>
                  <a:schemeClr val="dk1"/>
                </a:solidFill>
              </a:rPr>
              <a:t>240 Units</a:t>
            </a:r>
            <a:endParaRPr sz="1100"/>
          </a:p>
        </p:txBody>
      </p:sp>
      <p:sp>
        <p:nvSpPr>
          <p:cNvPr id="163" name="Google Shape;163;p24"/>
          <p:cNvSpPr txBox="1"/>
          <p:nvPr/>
        </p:nvSpPr>
        <p:spPr>
          <a:xfrm>
            <a:off x="9464225" y="829875"/>
            <a:ext cx="1857000" cy="124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100">
                <a:solidFill>
                  <a:schemeClr val="dk1"/>
                </a:solidFill>
                <a:latin typeface="Montserrat"/>
                <a:ea typeface="Montserrat"/>
                <a:cs typeface="Montserrat"/>
                <a:sym typeface="Montserrat"/>
              </a:rPr>
              <a:t>The Ramona(1550 NW 14th Ave) Apartments</a:t>
            </a:r>
            <a:endParaRPr sz="1100">
              <a:solidFill>
                <a:schemeClr val="dk1"/>
              </a:solidFill>
              <a:latin typeface="Montserrat"/>
              <a:ea typeface="Montserrat"/>
              <a:cs typeface="Montserrat"/>
              <a:sym typeface="Montserrat"/>
            </a:endParaRPr>
          </a:p>
          <a:p>
            <a:pPr marL="0" lvl="0" indent="0" algn="l" rtl="0">
              <a:lnSpc>
                <a:spcPct val="115000"/>
              </a:lnSpc>
              <a:spcBef>
                <a:spcPts val="1200"/>
              </a:spcBef>
              <a:spcAft>
                <a:spcPts val="0"/>
              </a:spcAft>
              <a:buNone/>
            </a:pPr>
            <a:r>
              <a:rPr lang="en" sz="1100">
                <a:solidFill>
                  <a:schemeClr val="dk1"/>
                </a:solidFill>
                <a:latin typeface="Montserrat"/>
                <a:ea typeface="Montserrat"/>
                <a:cs typeface="Montserrat"/>
                <a:sym typeface="Montserrat"/>
              </a:rPr>
              <a:t>Year Built: 2017</a:t>
            </a:r>
            <a:endParaRPr sz="1100">
              <a:solidFill>
                <a:schemeClr val="dk1"/>
              </a:solidFill>
              <a:latin typeface="Montserrat"/>
              <a:ea typeface="Montserrat"/>
              <a:cs typeface="Montserrat"/>
              <a:sym typeface="Montserrat"/>
            </a:endParaRPr>
          </a:p>
          <a:p>
            <a:pPr marL="0" lvl="0" indent="0" algn="l" rtl="0">
              <a:lnSpc>
                <a:spcPct val="115000"/>
              </a:lnSpc>
              <a:spcBef>
                <a:spcPts val="1200"/>
              </a:spcBef>
              <a:spcAft>
                <a:spcPts val="1200"/>
              </a:spcAft>
              <a:buNone/>
            </a:pPr>
            <a:r>
              <a:rPr lang="en" sz="1100">
                <a:solidFill>
                  <a:schemeClr val="dk1"/>
                </a:solidFill>
                <a:latin typeface="Montserrat"/>
                <a:ea typeface="Montserrat"/>
                <a:cs typeface="Montserrat"/>
                <a:sym typeface="Montserrat"/>
              </a:rPr>
              <a:t>138 Units</a:t>
            </a:r>
            <a:endParaRPr sz="1100">
              <a:latin typeface="Montserrat"/>
              <a:ea typeface="Montserrat"/>
              <a:cs typeface="Montserrat"/>
              <a:sym typeface="Montserrat"/>
            </a:endParaRPr>
          </a:p>
        </p:txBody>
      </p:sp>
      <p:pic>
        <p:nvPicPr>
          <p:cNvPr id="164" name="Google Shape;164;p24"/>
          <p:cNvPicPr preferRelativeResize="0"/>
          <p:nvPr/>
        </p:nvPicPr>
        <p:blipFill>
          <a:blip r:embed="rId6">
            <a:alphaModFix/>
          </a:blip>
          <a:stretch>
            <a:fillRect/>
          </a:stretch>
        </p:blipFill>
        <p:spPr>
          <a:xfrm>
            <a:off x="309775" y="3592075"/>
            <a:ext cx="13214701" cy="3408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457200" y="6858000"/>
            <a:ext cx="12903300" cy="457200"/>
          </a:xfrm>
          <a:prstGeom prst="rect">
            <a:avLst/>
          </a:prstGeom>
        </p:spPr>
        <p:txBody>
          <a:bodyPr spcFirstLastPara="1" wrap="square" lIns="138150" tIns="138150" rIns="138150" bIns="138150" anchor="ctr" anchorCtr="0">
            <a:noAutofit/>
          </a:bodyPr>
          <a:lstStyle/>
          <a:p>
            <a:pPr marL="0" lvl="0" indent="0" algn="l" rtl="0">
              <a:spcBef>
                <a:spcPts val="0"/>
              </a:spcBef>
              <a:spcAft>
                <a:spcPts val="0"/>
              </a:spcAft>
              <a:buClr>
                <a:schemeClr val="dk1"/>
              </a:buClr>
              <a:buFont typeface="Arial"/>
              <a:buNone/>
            </a:pPr>
            <a:r>
              <a:rPr lang="en" sz="3800" b="1">
                <a:solidFill>
                  <a:srgbClr val="000000"/>
                </a:solidFill>
                <a:latin typeface="Comfortaa"/>
                <a:ea typeface="Comfortaa"/>
                <a:cs typeface="Comfortaa"/>
                <a:sym typeface="Comfortaa"/>
              </a:rPr>
              <a:t>DEVELOPMENT PROPOSAL</a:t>
            </a:r>
            <a:endParaRPr sz="3800" b="1">
              <a:latin typeface="Comfortaa"/>
              <a:ea typeface="Comfortaa"/>
              <a:cs typeface="Comfortaa"/>
              <a:sym typeface="Comfortaa"/>
            </a:endParaRPr>
          </a:p>
        </p:txBody>
      </p:sp>
      <p:pic>
        <p:nvPicPr>
          <p:cNvPr id="170" name="Google Shape;170;p25"/>
          <p:cNvPicPr preferRelativeResize="0"/>
          <p:nvPr/>
        </p:nvPicPr>
        <p:blipFill rotWithShape="1">
          <a:blip r:embed="rId3">
            <a:alphaModFix/>
          </a:blip>
          <a:srcRect l="9412" t="27323" b="5227"/>
          <a:stretch/>
        </p:blipFill>
        <p:spPr>
          <a:xfrm>
            <a:off x="-25" y="0"/>
            <a:ext cx="13817596" cy="67437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aphicFrame>
        <p:nvGraphicFramePr>
          <p:cNvPr id="175" name="Google Shape;175;p26"/>
          <p:cNvGraphicFramePr/>
          <p:nvPr/>
        </p:nvGraphicFramePr>
        <p:xfrm>
          <a:off x="-4621987" y="905313"/>
          <a:ext cx="3000000" cy="3000000"/>
        </p:xfrm>
        <a:graphic>
          <a:graphicData uri="http://schemas.openxmlformats.org/drawingml/2006/table">
            <a:tbl>
              <a:tblPr>
                <a:noFill/>
                <a:tableStyleId>{986A1DE7-8EEC-43C0-9D76-5CCEFA692F78}</a:tableStyleId>
              </a:tblPr>
              <a:tblGrid>
                <a:gridCol w="888775">
                  <a:extLst>
                    <a:ext uri="{9D8B030D-6E8A-4147-A177-3AD203B41FA5}">
                      <a16:colId xmlns:a16="http://schemas.microsoft.com/office/drawing/2014/main" val="20000"/>
                    </a:ext>
                  </a:extLst>
                </a:gridCol>
                <a:gridCol w="821900">
                  <a:extLst>
                    <a:ext uri="{9D8B030D-6E8A-4147-A177-3AD203B41FA5}">
                      <a16:colId xmlns:a16="http://schemas.microsoft.com/office/drawing/2014/main" val="20001"/>
                    </a:ext>
                  </a:extLst>
                </a:gridCol>
                <a:gridCol w="922225">
                  <a:extLst>
                    <a:ext uri="{9D8B030D-6E8A-4147-A177-3AD203B41FA5}">
                      <a16:colId xmlns:a16="http://schemas.microsoft.com/office/drawing/2014/main" val="20002"/>
                    </a:ext>
                  </a:extLst>
                </a:gridCol>
                <a:gridCol w="796850">
                  <a:extLst>
                    <a:ext uri="{9D8B030D-6E8A-4147-A177-3AD203B41FA5}">
                      <a16:colId xmlns:a16="http://schemas.microsoft.com/office/drawing/2014/main" val="20003"/>
                    </a:ext>
                  </a:extLst>
                </a:gridCol>
                <a:gridCol w="721625">
                  <a:extLst>
                    <a:ext uri="{9D8B030D-6E8A-4147-A177-3AD203B41FA5}">
                      <a16:colId xmlns:a16="http://schemas.microsoft.com/office/drawing/2014/main" val="20004"/>
                    </a:ext>
                  </a:extLst>
                </a:gridCol>
              </a:tblGrid>
              <a:tr h="75325">
                <a:tc>
                  <a:txBody>
                    <a:bodyPr/>
                    <a:lstStyle/>
                    <a:p>
                      <a:pPr marL="0" lvl="0" indent="0" algn="l" rtl="0">
                        <a:spcBef>
                          <a:spcPts val="0"/>
                        </a:spcBef>
                        <a:spcAft>
                          <a:spcPts val="0"/>
                        </a:spcAft>
                        <a:buNone/>
                      </a:pPr>
                      <a:r>
                        <a:rPr lang="en" sz="1100">
                          <a:latin typeface="Montserrat"/>
                          <a:ea typeface="Montserrat"/>
                          <a:cs typeface="Montserrat"/>
                          <a:sym typeface="Montserrat"/>
                        </a:rPr>
                        <a:t>Unit Mix</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Percent</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Quantity</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Average Net SF</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TotalSF</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0000">
                <a:tc>
                  <a:txBody>
                    <a:bodyPr/>
                    <a:lstStyle/>
                    <a:p>
                      <a:pPr marL="0" lvl="0" indent="0" algn="l" rtl="0">
                        <a:spcBef>
                          <a:spcPts val="0"/>
                        </a:spcBef>
                        <a:spcAft>
                          <a:spcPts val="0"/>
                        </a:spcAft>
                        <a:buNone/>
                      </a:pPr>
                      <a:r>
                        <a:rPr lang="en" sz="1100">
                          <a:latin typeface="Montserrat"/>
                          <a:ea typeface="Montserrat"/>
                          <a:cs typeface="Montserrat"/>
                          <a:sym typeface="Montserrat"/>
                        </a:rPr>
                        <a:t>Live/Work</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2.7%</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7</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994</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6,958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100000">
                <a:tc>
                  <a:txBody>
                    <a:bodyPr/>
                    <a:lstStyle/>
                    <a:p>
                      <a:pPr marL="0" lvl="0" indent="0" algn="l" rtl="0">
                        <a:spcBef>
                          <a:spcPts val="0"/>
                        </a:spcBef>
                        <a:spcAft>
                          <a:spcPts val="0"/>
                        </a:spcAft>
                        <a:buNone/>
                      </a:pPr>
                      <a:r>
                        <a:rPr lang="en" sz="1100">
                          <a:latin typeface="Montserrat"/>
                          <a:ea typeface="Montserrat"/>
                          <a:cs typeface="Montserrat"/>
                          <a:sym typeface="Montserrat"/>
                        </a:rPr>
                        <a:t>Studio</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36.7%</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94</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437</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41,078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100000">
                <a:tc>
                  <a:txBody>
                    <a:bodyPr/>
                    <a:lstStyle/>
                    <a:p>
                      <a:pPr marL="0" lvl="0" indent="0" algn="l" rtl="0">
                        <a:spcBef>
                          <a:spcPts val="0"/>
                        </a:spcBef>
                        <a:spcAft>
                          <a:spcPts val="0"/>
                        </a:spcAft>
                        <a:buNone/>
                      </a:pPr>
                      <a:r>
                        <a:rPr lang="en" sz="1100">
                          <a:latin typeface="Montserrat"/>
                          <a:ea typeface="Montserrat"/>
                          <a:cs typeface="Montserrat"/>
                          <a:sym typeface="Montserrat"/>
                        </a:rPr>
                        <a:t>1-BR</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46.9%</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120(30 IZ)</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620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74,400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100000">
                <a:tc>
                  <a:txBody>
                    <a:bodyPr/>
                    <a:lstStyle/>
                    <a:p>
                      <a:pPr marL="0" lvl="0" indent="0" algn="l" rtl="0">
                        <a:spcBef>
                          <a:spcPts val="0"/>
                        </a:spcBef>
                        <a:spcAft>
                          <a:spcPts val="0"/>
                        </a:spcAft>
                        <a:buNone/>
                      </a:pPr>
                      <a:r>
                        <a:rPr lang="en" sz="1100">
                          <a:latin typeface="Montserrat"/>
                          <a:ea typeface="Montserrat"/>
                          <a:cs typeface="Montserrat"/>
                          <a:sym typeface="Montserrat"/>
                        </a:rPr>
                        <a:t>2-BR</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13.7%</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35</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1,016</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35,560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Total</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100%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256</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157,996</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76" name="Google Shape;176;p26"/>
          <p:cNvSpPr txBox="1"/>
          <p:nvPr/>
        </p:nvSpPr>
        <p:spPr>
          <a:xfrm>
            <a:off x="-4622100" y="2484630"/>
            <a:ext cx="4151400" cy="747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Font typeface="Arial"/>
              <a:buNone/>
            </a:pPr>
            <a:r>
              <a:rPr lang="en" sz="1100" b="1">
                <a:latin typeface="Montserrat"/>
                <a:ea typeface="Montserrat"/>
                <a:cs typeface="Montserrat"/>
                <a:sym typeface="Montserrat"/>
              </a:rPr>
              <a:t>15,542 SF </a:t>
            </a:r>
            <a:r>
              <a:rPr lang="en" sz="1100">
                <a:latin typeface="Montserrat"/>
                <a:ea typeface="Montserrat"/>
                <a:cs typeface="Montserrat"/>
                <a:sym typeface="Montserrat"/>
              </a:rPr>
              <a:t>of leasable retail space in </a:t>
            </a:r>
            <a:r>
              <a:rPr lang="en" sz="1100" b="1">
                <a:latin typeface="Montserrat"/>
                <a:ea typeface="Montserrat"/>
                <a:cs typeface="Montserrat"/>
                <a:sym typeface="Montserrat"/>
              </a:rPr>
              <a:t>4 tenant spaces</a:t>
            </a:r>
            <a:r>
              <a:rPr lang="en" sz="1100">
                <a:latin typeface="Montserrat"/>
                <a:ea typeface="Montserrat"/>
                <a:cs typeface="Montserrat"/>
                <a:sym typeface="Montserrat"/>
              </a:rPr>
              <a:t> with entrances at street corners</a:t>
            </a:r>
            <a:endParaRPr sz="1100">
              <a:latin typeface="Montserrat"/>
              <a:ea typeface="Montserrat"/>
              <a:cs typeface="Montserrat"/>
              <a:sym typeface="Montserrat"/>
            </a:endParaRPr>
          </a:p>
        </p:txBody>
      </p:sp>
      <p:graphicFrame>
        <p:nvGraphicFramePr>
          <p:cNvPr id="177" name="Google Shape;177;p26"/>
          <p:cNvGraphicFramePr/>
          <p:nvPr/>
        </p:nvGraphicFramePr>
        <p:xfrm>
          <a:off x="-4348212" y="4951225"/>
          <a:ext cx="3000000" cy="3000000"/>
        </p:xfrm>
        <a:graphic>
          <a:graphicData uri="http://schemas.openxmlformats.org/drawingml/2006/table">
            <a:tbl>
              <a:tblPr>
                <a:noFill/>
                <a:tableStyleId>{986A1DE7-8EEC-43C0-9D76-5CCEFA692F78}</a:tableStyleId>
              </a:tblPr>
              <a:tblGrid>
                <a:gridCol w="888775">
                  <a:extLst>
                    <a:ext uri="{9D8B030D-6E8A-4147-A177-3AD203B41FA5}">
                      <a16:colId xmlns:a16="http://schemas.microsoft.com/office/drawing/2014/main" val="20000"/>
                    </a:ext>
                  </a:extLst>
                </a:gridCol>
                <a:gridCol w="821900">
                  <a:extLst>
                    <a:ext uri="{9D8B030D-6E8A-4147-A177-3AD203B41FA5}">
                      <a16:colId xmlns:a16="http://schemas.microsoft.com/office/drawing/2014/main" val="20001"/>
                    </a:ext>
                  </a:extLst>
                </a:gridCol>
                <a:gridCol w="922225">
                  <a:extLst>
                    <a:ext uri="{9D8B030D-6E8A-4147-A177-3AD203B41FA5}">
                      <a16:colId xmlns:a16="http://schemas.microsoft.com/office/drawing/2014/main" val="20002"/>
                    </a:ext>
                  </a:extLst>
                </a:gridCol>
                <a:gridCol w="796850">
                  <a:extLst>
                    <a:ext uri="{9D8B030D-6E8A-4147-A177-3AD203B41FA5}">
                      <a16:colId xmlns:a16="http://schemas.microsoft.com/office/drawing/2014/main" val="20003"/>
                    </a:ext>
                  </a:extLst>
                </a:gridCol>
                <a:gridCol w="721625">
                  <a:extLst>
                    <a:ext uri="{9D8B030D-6E8A-4147-A177-3AD203B41FA5}">
                      <a16:colId xmlns:a16="http://schemas.microsoft.com/office/drawing/2014/main" val="20004"/>
                    </a:ext>
                  </a:extLst>
                </a:gridCol>
              </a:tblGrid>
              <a:tr h="75325">
                <a:tc>
                  <a:txBody>
                    <a:bodyPr/>
                    <a:lstStyle/>
                    <a:p>
                      <a:pPr marL="0" lvl="0" indent="0" algn="l" rtl="0">
                        <a:spcBef>
                          <a:spcPts val="0"/>
                        </a:spcBef>
                        <a:spcAft>
                          <a:spcPts val="0"/>
                        </a:spcAft>
                        <a:buNone/>
                      </a:pPr>
                      <a:r>
                        <a:rPr lang="en" sz="1100">
                          <a:latin typeface="Montserrat"/>
                          <a:ea typeface="Montserrat"/>
                          <a:cs typeface="Montserrat"/>
                          <a:sym typeface="Montserrat"/>
                        </a:rPr>
                        <a:t>Unit Mix</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Percent</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Quantity</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Average Net SF</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TotalSF</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0000">
                <a:tc>
                  <a:txBody>
                    <a:bodyPr/>
                    <a:lstStyle/>
                    <a:p>
                      <a:pPr marL="0" lvl="0" indent="0" algn="l" rtl="0">
                        <a:spcBef>
                          <a:spcPts val="0"/>
                        </a:spcBef>
                        <a:spcAft>
                          <a:spcPts val="0"/>
                        </a:spcAft>
                        <a:buNone/>
                      </a:pPr>
                      <a:r>
                        <a:rPr lang="en" sz="1100">
                          <a:latin typeface="Montserrat"/>
                          <a:ea typeface="Montserrat"/>
                          <a:cs typeface="Montserrat"/>
                          <a:sym typeface="Montserrat"/>
                        </a:rPr>
                        <a:t>Studio</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31.8%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41</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421</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17,261</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100000">
                <a:tc>
                  <a:txBody>
                    <a:bodyPr/>
                    <a:lstStyle/>
                    <a:p>
                      <a:pPr marL="0" lvl="0" indent="0" algn="l" rtl="0">
                        <a:spcBef>
                          <a:spcPts val="0"/>
                        </a:spcBef>
                        <a:spcAft>
                          <a:spcPts val="0"/>
                        </a:spcAft>
                        <a:buNone/>
                      </a:pPr>
                      <a:r>
                        <a:rPr lang="en" sz="1100">
                          <a:latin typeface="Montserrat"/>
                          <a:ea typeface="Montserrat"/>
                          <a:cs typeface="Montserrat"/>
                          <a:sym typeface="Montserrat"/>
                        </a:rPr>
                        <a:t>1-BR</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14.0%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608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10,944</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100000">
                <a:tc>
                  <a:txBody>
                    <a:bodyPr/>
                    <a:lstStyle/>
                    <a:p>
                      <a:pPr marL="0" lvl="0" indent="0" algn="l" rtl="0">
                        <a:spcBef>
                          <a:spcPts val="0"/>
                        </a:spcBef>
                        <a:spcAft>
                          <a:spcPts val="0"/>
                        </a:spcAft>
                        <a:buNone/>
                      </a:pPr>
                      <a:r>
                        <a:rPr lang="en" sz="1100">
                          <a:latin typeface="Montserrat"/>
                          <a:ea typeface="Montserrat"/>
                          <a:cs typeface="Montserrat"/>
                          <a:sym typeface="Montserrat"/>
                        </a:rPr>
                        <a:t>2-BR</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45.0%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58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865</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50,170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100000">
                <a:tc>
                  <a:txBody>
                    <a:bodyPr/>
                    <a:lstStyle/>
                    <a:p>
                      <a:pPr marL="0" lvl="0" indent="0" algn="l" rtl="0">
                        <a:spcBef>
                          <a:spcPts val="0"/>
                        </a:spcBef>
                        <a:spcAft>
                          <a:spcPts val="0"/>
                        </a:spcAft>
                        <a:buNone/>
                      </a:pPr>
                      <a:r>
                        <a:rPr lang="en" sz="1100">
                          <a:latin typeface="Montserrat"/>
                          <a:ea typeface="Montserrat"/>
                          <a:cs typeface="Montserrat"/>
                          <a:sym typeface="Montserrat"/>
                        </a:rPr>
                        <a:t>3-BR</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9.2%</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12</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1,025</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12,300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Total</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100%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129</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90,675</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78" name="Google Shape;178;p26"/>
          <p:cNvSpPr txBox="1"/>
          <p:nvPr/>
        </p:nvSpPr>
        <p:spPr>
          <a:xfrm>
            <a:off x="-4348325" y="6554655"/>
            <a:ext cx="4151400" cy="747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Font typeface="Arial"/>
              <a:buNone/>
            </a:pPr>
            <a:r>
              <a:rPr lang="en" sz="1100">
                <a:latin typeface="Montserrat"/>
                <a:ea typeface="Montserrat"/>
                <a:cs typeface="Montserrat"/>
                <a:sym typeface="Montserrat"/>
              </a:rPr>
              <a:t>- Unit mix per PHB Bond 50% 2-BR or greater target</a:t>
            </a:r>
            <a:endParaRPr sz="1100">
              <a:latin typeface="Montserrat"/>
              <a:ea typeface="Montserrat"/>
              <a:cs typeface="Montserrat"/>
              <a:sym typeface="Montserrat"/>
            </a:endParaRPr>
          </a:p>
          <a:p>
            <a:pPr marL="0" lvl="0" indent="0" algn="l" rtl="0">
              <a:lnSpc>
                <a:spcPct val="115000"/>
              </a:lnSpc>
              <a:spcBef>
                <a:spcPts val="0"/>
              </a:spcBef>
              <a:spcAft>
                <a:spcPts val="0"/>
              </a:spcAft>
              <a:buNone/>
            </a:pPr>
            <a:r>
              <a:rPr lang="en" sz="1100">
                <a:latin typeface="Montserrat"/>
                <a:ea typeface="Montserrat"/>
                <a:cs typeface="Montserrat"/>
                <a:sym typeface="Montserrat"/>
              </a:rPr>
              <a:t>- Unit sizes based on OHCS guidelines</a:t>
            </a:r>
            <a:endParaRPr sz="1100">
              <a:latin typeface="Montserrat"/>
              <a:ea typeface="Montserrat"/>
              <a:cs typeface="Montserrat"/>
              <a:sym typeface="Montserrat"/>
            </a:endParaRPr>
          </a:p>
          <a:p>
            <a:pPr marL="0" lvl="0" indent="0" algn="l" rtl="0">
              <a:lnSpc>
                <a:spcPct val="115000"/>
              </a:lnSpc>
              <a:spcBef>
                <a:spcPts val="0"/>
              </a:spcBef>
              <a:spcAft>
                <a:spcPts val="0"/>
              </a:spcAft>
              <a:buClr>
                <a:srgbClr val="000000"/>
              </a:buClr>
              <a:buFont typeface="Arial"/>
              <a:buNone/>
            </a:pPr>
            <a:endParaRPr sz="1100" b="1">
              <a:latin typeface="Montserrat"/>
              <a:ea typeface="Montserrat"/>
              <a:cs typeface="Montserrat"/>
              <a:sym typeface="Montserrat"/>
            </a:endParaRPr>
          </a:p>
          <a:p>
            <a:pPr marL="0" lvl="0" indent="0" algn="l" rtl="0">
              <a:lnSpc>
                <a:spcPct val="115000"/>
              </a:lnSpc>
              <a:spcBef>
                <a:spcPts val="0"/>
              </a:spcBef>
              <a:spcAft>
                <a:spcPts val="0"/>
              </a:spcAft>
              <a:buClr>
                <a:srgbClr val="000000"/>
              </a:buClr>
              <a:buFont typeface="Arial"/>
              <a:buNone/>
            </a:pPr>
            <a:r>
              <a:rPr lang="en" sz="1100" b="1">
                <a:latin typeface="Montserrat"/>
                <a:ea typeface="Montserrat"/>
                <a:cs typeface="Montserrat"/>
                <a:sym typeface="Montserrat"/>
              </a:rPr>
              <a:t>15,542 SF </a:t>
            </a:r>
            <a:r>
              <a:rPr lang="en" sz="1100">
                <a:latin typeface="Montserrat"/>
                <a:ea typeface="Montserrat"/>
                <a:cs typeface="Montserrat"/>
                <a:sym typeface="Montserrat"/>
              </a:rPr>
              <a:t>of leasable retail space in </a:t>
            </a:r>
            <a:r>
              <a:rPr lang="en" sz="1100" b="1">
                <a:latin typeface="Montserrat"/>
                <a:ea typeface="Montserrat"/>
                <a:cs typeface="Montserrat"/>
                <a:sym typeface="Montserrat"/>
              </a:rPr>
              <a:t>4 tenant spaces</a:t>
            </a:r>
            <a:r>
              <a:rPr lang="en" sz="1100">
                <a:latin typeface="Montserrat"/>
                <a:ea typeface="Montserrat"/>
                <a:cs typeface="Montserrat"/>
                <a:sym typeface="Montserrat"/>
              </a:rPr>
              <a:t> with entrances at street corners</a:t>
            </a:r>
            <a:endParaRPr sz="1100">
              <a:latin typeface="Montserrat"/>
              <a:ea typeface="Montserrat"/>
              <a:cs typeface="Montserrat"/>
              <a:sym typeface="Montserrat"/>
            </a:endParaRPr>
          </a:p>
        </p:txBody>
      </p:sp>
      <p:graphicFrame>
        <p:nvGraphicFramePr>
          <p:cNvPr id="179" name="Google Shape;179;p26"/>
          <p:cNvGraphicFramePr/>
          <p:nvPr/>
        </p:nvGraphicFramePr>
        <p:xfrm>
          <a:off x="457200" y="1371600"/>
          <a:ext cx="3000000" cy="3000000"/>
        </p:xfrm>
        <a:graphic>
          <a:graphicData uri="http://schemas.openxmlformats.org/drawingml/2006/table">
            <a:tbl>
              <a:tblPr>
                <a:noFill/>
                <a:tableStyleId>{986A1DE7-8EEC-43C0-9D76-5CCEFA692F78}</a:tableStyleId>
              </a:tblPr>
              <a:tblGrid>
                <a:gridCol w="1654075">
                  <a:extLst>
                    <a:ext uri="{9D8B030D-6E8A-4147-A177-3AD203B41FA5}">
                      <a16:colId xmlns:a16="http://schemas.microsoft.com/office/drawing/2014/main" val="20000"/>
                    </a:ext>
                  </a:extLst>
                </a:gridCol>
                <a:gridCol w="3434550">
                  <a:extLst>
                    <a:ext uri="{9D8B030D-6E8A-4147-A177-3AD203B41FA5}">
                      <a16:colId xmlns:a16="http://schemas.microsoft.com/office/drawing/2014/main" val="20001"/>
                    </a:ext>
                  </a:extLst>
                </a:gridCol>
                <a:gridCol w="3434550">
                  <a:extLst>
                    <a:ext uri="{9D8B030D-6E8A-4147-A177-3AD203B41FA5}">
                      <a16:colId xmlns:a16="http://schemas.microsoft.com/office/drawing/2014/main" val="20002"/>
                    </a:ext>
                  </a:extLst>
                </a:gridCol>
              </a:tblGrid>
              <a:tr h="318975">
                <a:tc>
                  <a:txBody>
                    <a:bodyPr/>
                    <a:lstStyle/>
                    <a:p>
                      <a:pPr marL="0" lvl="0" indent="0" algn="l" rtl="0">
                        <a:spcBef>
                          <a:spcPts val="0"/>
                        </a:spcBef>
                        <a:spcAft>
                          <a:spcPts val="0"/>
                        </a:spcAft>
                        <a:buNone/>
                      </a:pPr>
                      <a:endParaRPr sz="1300" b="1">
                        <a:latin typeface="Montserrat"/>
                        <a:ea typeface="Montserrat"/>
                        <a:cs typeface="Montserrat"/>
                        <a:sym typeface="Montserrat"/>
                      </a:endParaRPr>
                    </a:p>
                  </a:txBody>
                  <a:tcPr marL="45700" marR="45700" marT="45700" marB="45700">
                    <a:solidFill>
                      <a:srgbClr val="EFEFEF"/>
                    </a:solidFill>
                  </a:tcPr>
                </a:tc>
                <a:tc>
                  <a:txBody>
                    <a:bodyPr/>
                    <a:lstStyle/>
                    <a:p>
                      <a:pPr marL="0" lvl="0" indent="0" algn="l" rtl="0">
                        <a:spcBef>
                          <a:spcPts val="0"/>
                        </a:spcBef>
                        <a:spcAft>
                          <a:spcPts val="0"/>
                        </a:spcAft>
                        <a:buNone/>
                      </a:pPr>
                      <a:r>
                        <a:rPr lang="en" sz="1300" b="1">
                          <a:latin typeface="Montserrat"/>
                          <a:ea typeface="Montserrat"/>
                          <a:cs typeface="Montserrat"/>
                          <a:sym typeface="Montserrat"/>
                        </a:rPr>
                        <a:t>MARKET RATE</a:t>
                      </a:r>
                      <a:endParaRPr sz="1300" b="1">
                        <a:latin typeface="Montserrat"/>
                        <a:ea typeface="Montserrat"/>
                        <a:cs typeface="Montserrat"/>
                        <a:sym typeface="Montserrat"/>
                      </a:endParaRPr>
                    </a:p>
                  </a:txBody>
                  <a:tcPr marL="45700" marR="45700" marT="45700" marB="45700">
                    <a:solidFill>
                      <a:srgbClr val="EFEFEF"/>
                    </a:solidFill>
                  </a:tcPr>
                </a:tc>
                <a:tc>
                  <a:txBody>
                    <a:bodyPr/>
                    <a:lstStyle/>
                    <a:p>
                      <a:pPr marL="0" lvl="0" indent="0" algn="l" rtl="0">
                        <a:spcBef>
                          <a:spcPts val="0"/>
                        </a:spcBef>
                        <a:spcAft>
                          <a:spcPts val="0"/>
                        </a:spcAft>
                        <a:buNone/>
                      </a:pPr>
                      <a:r>
                        <a:rPr lang="en" sz="1300" b="1">
                          <a:latin typeface="Montserrat"/>
                          <a:ea typeface="Montserrat"/>
                          <a:cs typeface="Montserrat"/>
                          <a:sym typeface="Montserrat"/>
                        </a:rPr>
                        <a:t>AFFORDABLE </a:t>
                      </a:r>
                      <a:endParaRPr sz="1300" b="1">
                        <a:latin typeface="Montserrat"/>
                        <a:ea typeface="Montserrat"/>
                        <a:cs typeface="Montserrat"/>
                        <a:sym typeface="Montserrat"/>
                      </a:endParaRPr>
                    </a:p>
                  </a:txBody>
                  <a:tcPr marL="45700" marR="45700" marT="45700" marB="45700">
                    <a:solidFill>
                      <a:srgbClr val="EFEFEF"/>
                    </a:solidFill>
                  </a:tcPr>
                </a:tc>
                <a:extLst>
                  <a:ext uri="{0D108BD9-81ED-4DB2-BD59-A6C34878D82A}">
                    <a16:rowId xmlns:a16="http://schemas.microsoft.com/office/drawing/2014/main" val="10000"/>
                  </a:ext>
                </a:extLst>
              </a:tr>
              <a:tr h="537250">
                <a:tc>
                  <a:txBody>
                    <a:bodyPr/>
                    <a:lstStyle/>
                    <a:p>
                      <a:pPr marL="0" lvl="0" indent="0" algn="l" rtl="0">
                        <a:spcBef>
                          <a:spcPts val="0"/>
                        </a:spcBef>
                        <a:spcAft>
                          <a:spcPts val="0"/>
                        </a:spcAft>
                        <a:buNone/>
                      </a:pPr>
                      <a:r>
                        <a:rPr lang="en" sz="1300" b="1">
                          <a:latin typeface="Montserrat"/>
                          <a:ea typeface="Montserrat"/>
                          <a:cs typeface="Montserrat"/>
                          <a:sym typeface="Montserrat"/>
                        </a:rPr>
                        <a:t>Commercial Uses</a:t>
                      </a:r>
                      <a:endParaRPr sz="1300" b="1">
                        <a:latin typeface="Montserrat"/>
                        <a:ea typeface="Montserrat"/>
                        <a:cs typeface="Montserrat"/>
                        <a:sym typeface="Montserrat"/>
                      </a:endParaRPr>
                    </a:p>
                  </a:txBody>
                  <a:tcPr marL="45700" marR="45700" marT="45700" marB="45700"/>
                </a:tc>
                <a:tc>
                  <a:txBody>
                    <a:bodyPr/>
                    <a:lstStyle/>
                    <a:p>
                      <a:pPr marL="0" lvl="0" indent="0" algn="l" rtl="0">
                        <a:spcBef>
                          <a:spcPts val="0"/>
                        </a:spcBef>
                        <a:spcAft>
                          <a:spcPts val="0"/>
                        </a:spcAft>
                        <a:buNone/>
                      </a:pPr>
                      <a:r>
                        <a:rPr lang="en" sz="1300" b="1">
                          <a:latin typeface="Montserrat"/>
                          <a:ea typeface="Montserrat"/>
                          <a:cs typeface="Montserrat"/>
                          <a:sym typeface="Montserrat"/>
                        </a:rPr>
                        <a:t>Increases incomes</a:t>
                      </a:r>
                      <a:r>
                        <a:rPr lang="en" sz="1300">
                          <a:latin typeface="Montserrat"/>
                          <a:ea typeface="Montserrat"/>
                          <a:cs typeface="Montserrat"/>
                          <a:sym typeface="Montserrat"/>
                        </a:rPr>
                        <a:t> </a:t>
                      </a:r>
                      <a:r>
                        <a:rPr lang="en" sz="1300">
                          <a:solidFill>
                            <a:srgbClr val="999999"/>
                          </a:solidFill>
                          <a:latin typeface="Montserrat"/>
                          <a:ea typeface="Montserrat"/>
                          <a:cs typeface="Montserrat"/>
                          <a:sym typeface="Montserrat"/>
                        </a:rPr>
                        <a:t>for development</a:t>
                      </a:r>
                      <a:endParaRPr sz="1300">
                        <a:solidFill>
                          <a:srgbClr val="999999"/>
                        </a:solidFill>
                        <a:latin typeface="Montserrat"/>
                        <a:ea typeface="Montserrat"/>
                        <a:cs typeface="Montserrat"/>
                        <a:sym typeface="Montserrat"/>
                      </a:endParaRPr>
                    </a:p>
                  </a:txBody>
                  <a:tcPr marL="45700" marR="45700" marT="45700" marB="45700">
                    <a:solidFill>
                      <a:srgbClr val="D9EAD3"/>
                    </a:solidFill>
                  </a:tcPr>
                </a:tc>
                <a:tc>
                  <a:txBody>
                    <a:bodyPr/>
                    <a:lstStyle/>
                    <a:p>
                      <a:pPr marL="0" lvl="0" indent="0" algn="l" rtl="0">
                        <a:spcBef>
                          <a:spcPts val="0"/>
                        </a:spcBef>
                        <a:spcAft>
                          <a:spcPts val="0"/>
                        </a:spcAft>
                        <a:buNone/>
                      </a:pPr>
                      <a:r>
                        <a:rPr lang="en" sz="1300" b="1">
                          <a:latin typeface="Montserrat"/>
                          <a:ea typeface="Montserrat"/>
                          <a:cs typeface="Montserrat"/>
                          <a:sym typeface="Montserrat"/>
                        </a:rPr>
                        <a:t>Prohibited by LIHTC funding</a:t>
                      </a:r>
                      <a:r>
                        <a:rPr lang="en" sz="1300" u="sng">
                          <a:latin typeface="Montserrat"/>
                          <a:ea typeface="Montserrat"/>
                          <a:cs typeface="Montserrat"/>
                          <a:sym typeface="Montserrat"/>
                        </a:rPr>
                        <a:t> </a:t>
                      </a:r>
                      <a:endParaRPr sz="1300" u="sng">
                        <a:latin typeface="Montserrat"/>
                        <a:ea typeface="Montserrat"/>
                        <a:cs typeface="Montserrat"/>
                        <a:sym typeface="Montserrat"/>
                      </a:endParaRPr>
                    </a:p>
                    <a:p>
                      <a:pPr marL="0" lvl="0" indent="0" algn="l" rtl="0">
                        <a:spcBef>
                          <a:spcPts val="0"/>
                        </a:spcBef>
                        <a:spcAft>
                          <a:spcPts val="0"/>
                        </a:spcAft>
                        <a:buNone/>
                      </a:pPr>
                      <a:r>
                        <a:rPr lang="en" sz="1300">
                          <a:solidFill>
                            <a:srgbClr val="999999"/>
                          </a:solidFill>
                          <a:latin typeface="Montserrat"/>
                          <a:ea typeface="Montserrat"/>
                          <a:cs typeface="Montserrat"/>
                          <a:sym typeface="Montserrat"/>
                        </a:rPr>
                        <a:t>- Would require condominiumization</a:t>
                      </a:r>
                      <a:endParaRPr sz="1300">
                        <a:solidFill>
                          <a:srgbClr val="999999"/>
                        </a:solidFill>
                        <a:latin typeface="Montserrat"/>
                        <a:ea typeface="Montserrat"/>
                        <a:cs typeface="Montserrat"/>
                        <a:sym typeface="Montserrat"/>
                      </a:endParaRPr>
                    </a:p>
                  </a:txBody>
                  <a:tcPr marL="45700" marR="45700" marT="45700" marB="45700">
                    <a:solidFill>
                      <a:srgbClr val="F4CCCC"/>
                    </a:solidFill>
                  </a:tcPr>
                </a:tc>
                <a:extLst>
                  <a:ext uri="{0D108BD9-81ED-4DB2-BD59-A6C34878D82A}">
                    <a16:rowId xmlns:a16="http://schemas.microsoft.com/office/drawing/2014/main" val="10001"/>
                  </a:ext>
                </a:extLst>
              </a:tr>
              <a:tr h="973825">
                <a:tc>
                  <a:txBody>
                    <a:bodyPr/>
                    <a:lstStyle/>
                    <a:p>
                      <a:pPr marL="0" lvl="0" indent="0" algn="l" rtl="0">
                        <a:spcBef>
                          <a:spcPts val="0"/>
                        </a:spcBef>
                        <a:spcAft>
                          <a:spcPts val="0"/>
                        </a:spcAft>
                        <a:buNone/>
                      </a:pPr>
                      <a:r>
                        <a:rPr lang="en" sz="1300" b="1">
                          <a:latin typeface="Montserrat"/>
                          <a:ea typeface="Montserrat"/>
                          <a:cs typeface="Montserrat"/>
                          <a:sym typeface="Montserrat"/>
                        </a:rPr>
                        <a:t>Residential Unit Mix</a:t>
                      </a:r>
                      <a:endParaRPr sz="1300" b="1">
                        <a:latin typeface="Montserrat"/>
                        <a:ea typeface="Montserrat"/>
                        <a:cs typeface="Montserrat"/>
                        <a:sym typeface="Montserrat"/>
                      </a:endParaRPr>
                    </a:p>
                  </a:txBody>
                  <a:tcPr marL="45700" marR="45700" marT="45700" marB="45700"/>
                </a:tc>
                <a:tc>
                  <a:txBody>
                    <a:bodyPr/>
                    <a:lstStyle/>
                    <a:p>
                      <a:pPr marL="0" lvl="0" indent="0" algn="l" rtl="0">
                        <a:spcBef>
                          <a:spcPts val="0"/>
                        </a:spcBef>
                        <a:spcAft>
                          <a:spcPts val="0"/>
                        </a:spcAft>
                        <a:buNone/>
                      </a:pPr>
                      <a:r>
                        <a:rPr lang="en" sz="1300" b="1">
                          <a:latin typeface="Montserrat"/>
                          <a:ea typeface="Montserrat"/>
                          <a:cs typeface="Montserrat"/>
                          <a:sym typeface="Montserrat"/>
                        </a:rPr>
                        <a:t>Follows market</a:t>
                      </a:r>
                      <a:r>
                        <a:rPr lang="en" sz="1300">
                          <a:latin typeface="Montserrat"/>
                          <a:ea typeface="Montserrat"/>
                          <a:cs typeface="Montserrat"/>
                          <a:sym typeface="Montserrat"/>
                        </a:rPr>
                        <a:t> </a:t>
                      </a:r>
                      <a:r>
                        <a:rPr lang="en" sz="1300">
                          <a:solidFill>
                            <a:srgbClr val="999999"/>
                          </a:solidFill>
                          <a:latin typeface="Montserrat"/>
                          <a:ea typeface="Montserrat"/>
                          <a:cs typeface="Montserrat"/>
                          <a:sym typeface="Montserrat"/>
                        </a:rPr>
                        <a:t>trends and</a:t>
                      </a:r>
                      <a:r>
                        <a:rPr lang="en" sz="1300">
                          <a:latin typeface="Montserrat"/>
                          <a:ea typeface="Montserrat"/>
                          <a:cs typeface="Montserrat"/>
                          <a:sym typeface="Montserrat"/>
                        </a:rPr>
                        <a:t> </a:t>
                      </a:r>
                      <a:r>
                        <a:rPr lang="en" sz="1300" b="1">
                          <a:latin typeface="Montserrat"/>
                          <a:ea typeface="Montserrat"/>
                          <a:cs typeface="Montserrat"/>
                          <a:sym typeface="Montserrat"/>
                        </a:rPr>
                        <a:t>can be modified</a:t>
                      </a:r>
                      <a:r>
                        <a:rPr lang="en" sz="1300" b="1">
                          <a:solidFill>
                            <a:srgbClr val="999999"/>
                          </a:solidFill>
                          <a:latin typeface="Montserrat"/>
                          <a:ea typeface="Montserrat"/>
                          <a:cs typeface="Montserrat"/>
                          <a:sym typeface="Montserrat"/>
                        </a:rPr>
                        <a:t> </a:t>
                      </a:r>
                      <a:r>
                        <a:rPr lang="en" sz="1300">
                          <a:solidFill>
                            <a:srgbClr val="999999"/>
                          </a:solidFill>
                          <a:latin typeface="Montserrat"/>
                          <a:ea typeface="Montserrat"/>
                          <a:cs typeface="Montserrat"/>
                          <a:sym typeface="Montserrat"/>
                        </a:rPr>
                        <a:t>based on development team priorities</a:t>
                      </a:r>
                      <a:endParaRPr sz="1300">
                        <a:solidFill>
                          <a:srgbClr val="999999"/>
                        </a:solidFill>
                        <a:latin typeface="Montserrat"/>
                        <a:ea typeface="Montserrat"/>
                        <a:cs typeface="Montserrat"/>
                        <a:sym typeface="Montserrat"/>
                      </a:endParaRPr>
                    </a:p>
                  </a:txBody>
                  <a:tcPr marL="45700" marR="45700" marT="45700" marB="45700">
                    <a:solidFill>
                      <a:srgbClr val="D9EAD3"/>
                    </a:solidFill>
                  </a:tcPr>
                </a:tc>
                <a:tc>
                  <a:txBody>
                    <a:bodyPr/>
                    <a:lstStyle/>
                    <a:p>
                      <a:pPr marL="0" lvl="0" indent="0" algn="l" rtl="0">
                        <a:spcBef>
                          <a:spcPts val="0"/>
                        </a:spcBef>
                        <a:spcAft>
                          <a:spcPts val="0"/>
                        </a:spcAft>
                        <a:buNone/>
                      </a:pPr>
                      <a:r>
                        <a:rPr lang="en" sz="1300" b="1">
                          <a:latin typeface="Montserrat"/>
                          <a:ea typeface="Montserrat"/>
                          <a:cs typeface="Montserrat"/>
                          <a:sym typeface="Montserrat"/>
                        </a:rPr>
                        <a:t>50% 2-Bedroom or more required</a:t>
                      </a:r>
                      <a:r>
                        <a:rPr lang="en" sz="1300">
                          <a:solidFill>
                            <a:srgbClr val="666666"/>
                          </a:solidFill>
                          <a:latin typeface="Montserrat"/>
                          <a:ea typeface="Montserrat"/>
                          <a:cs typeface="Montserrat"/>
                          <a:sym typeface="Montserrat"/>
                        </a:rPr>
                        <a:t> per </a:t>
                      </a:r>
                      <a:r>
                        <a:rPr lang="en" sz="1300">
                          <a:solidFill>
                            <a:srgbClr val="999999"/>
                          </a:solidFill>
                          <a:latin typeface="Montserrat"/>
                          <a:ea typeface="Montserrat"/>
                          <a:cs typeface="Montserrat"/>
                          <a:sym typeface="Montserrat"/>
                        </a:rPr>
                        <a:t>PHB funding requirement, larger units fundamentally produce lower rent/sf than smaller units</a:t>
                      </a:r>
                      <a:endParaRPr sz="1300">
                        <a:solidFill>
                          <a:srgbClr val="999999"/>
                        </a:solidFill>
                        <a:latin typeface="Montserrat"/>
                        <a:ea typeface="Montserrat"/>
                        <a:cs typeface="Montserrat"/>
                        <a:sym typeface="Montserrat"/>
                      </a:endParaRPr>
                    </a:p>
                  </a:txBody>
                  <a:tcPr marL="45700" marR="45700" marT="45700" marB="45700">
                    <a:solidFill>
                      <a:srgbClr val="F4CCCC"/>
                    </a:solidFill>
                  </a:tcPr>
                </a:tc>
                <a:extLst>
                  <a:ext uri="{0D108BD9-81ED-4DB2-BD59-A6C34878D82A}">
                    <a16:rowId xmlns:a16="http://schemas.microsoft.com/office/drawing/2014/main" val="10002"/>
                  </a:ext>
                </a:extLst>
              </a:tr>
              <a:tr h="537250">
                <a:tc>
                  <a:txBody>
                    <a:bodyPr/>
                    <a:lstStyle/>
                    <a:p>
                      <a:pPr marL="0" lvl="0" indent="0" algn="l" rtl="0">
                        <a:spcBef>
                          <a:spcPts val="0"/>
                        </a:spcBef>
                        <a:spcAft>
                          <a:spcPts val="0"/>
                        </a:spcAft>
                        <a:buNone/>
                      </a:pPr>
                      <a:r>
                        <a:rPr lang="en" sz="1300" b="1">
                          <a:latin typeface="Montserrat"/>
                          <a:ea typeface="Montserrat"/>
                          <a:cs typeface="Montserrat"/>
                          <a:sym typeface="Montserrat"/>
                        </a:rPr>
                        <a:t>Residential Amenity Space</a:t>
                      </a:r>
                      <a:endParaRPr sz="1300" b="1">
                        <a:latin typeface="Montserrat"/>
                        <a:ea typeface="Montserrat"/>
                        <a:cs typeface="Montserrat"/>
                        <a:sym typeface="Montserrat"/>
                      </a:endParaRPr>
                    </a:p>
                  </a:txBody>
                  <a:tcPr marL="45700" marR="45700" marT="45700" marB="45700">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b="1">
                          <a:latin typeface="Montserrat"/>
                          <a:ea typeface="Montserrat"/>
                          <a:cs typeface="Montserrat"/>
                          <a:sym typeface="Montserrat"/>
                        </a:rPr>
                        <a:t>Boosts residential lease rates</a:t>
                      </a:r>
                      <a:r>
                        <a:rPr lang="en" sz="1300">
                          <a:solidFill>
                            <a:srgbClr val="999999"/>
                          </a:solidFill>
                          <a:latin typeface="Montserrat"/>
                          <a:ea typeface="Montserrat"/>
                          <a:cs typeface="Montserrat"/>
                          <a:sym typeface="Montserrat"/>
                        </a:rPr>
                        <a:t> above comparables</a:t>
                      </a:r>
                      <a:endParaRPr sz="1300">
                        <a:solidFill>
                          <a:srgbClr val="999999"/>
                        </a:solidFill>
                        <a:latin typeface="Montserrat"/>
                        <a:ea typeface="Montserrat"/>
                        <a:cs typeface="Montserrat"/>
                        <a:sym typeface="Montserrat"/>
                      </a:endParaRPr>
                    </a:p>
                  </a:txBody>
                  <a:tcPr marL="45700" marR="45700" marT="45700" marB="45700">
                    <a:lnB w="9525"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1300" b="1">
                          <a:latin typeface="Montserrat"/>
                          <a:ea typeface="Montserrat"/>
                          <a:cs typeface="Montserrat"/>
                          <a:sym typeface="Montserrat"/>
                        </a:rPr>
                        <a:t>Doesn’t contribute to rental rates</a:t>
                      </a:r>
                      <a:r>
                        <a:rPr lang="en" sz="1300">
                          <a:solidFill>
                            <a:srgbClr val="999999"/>
                          </a:solidFill>
                          <a:latin typeface="Montserrat"/>
                          <a:ea typeface="Montserrat"/>
                          <a:cs typeface="Montserrat"/>
                          <a:sym typeface="Montserrat"/>
                        </a:rPr>
                        <a:t>, but are needed for residented benefit</a:t>
                      </a:r>
                      <a:endParaRPr sz="1300">
                        <a:solidFill>
                          <a:srgbClr val="999999"/>
                        </a:solidFill>
                        <a:latin typeface="Montserrat"/>
                        <a:ea typeface="Montserrat"/>
                        <a:cs typeface="Montserrat"/>
                        <a:sym typeface="Montserrat"/>
                      </a:endParaRPr>
                    </a:p>
                  </a:txBody>
                  <a:tcPr marL="45700" marR="45700" marT="45700" marB="45700">
                    <a:lnB w="9525"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755550">
                <a:tc>
                  <a:txBody>
                    <a:bodyPr/>
                    <a:lstStyle/>
                    <a:p>
                      <a:pPr marL="0" lvl="0" indent="0" algn="l" rtl="0">
                        <a:spcBef>
                          <a:spcPts val="0"/>
                        </a:spcBef>
                        <a:spcAft>
                          <a:spcPts val="0"/>
                        </a:spcAft>
                        <a:buNone/>
                      </a:pPr>
                      <a:r>
                        <a:rPr lang="en" sz="1300" b="1">
                          <a:latin typeface="Montserrat"/>
                          <a:ea typeface="Montserrat"/>
                          <a:cs typeface="Montserrat"/>
                          <a:sym typeface="Montserrat"/>
                        </a:rPr>
                        <a:t>Unit Sizes</a:t>
                      </a:r>
                      <a:endParaRPr sz="1300" b="1">
                        <a:latin typeface="Montserrat"/>
                        <a:ea typeface="Montserrat"/>
                        <a:cs typeface="Montserrat"/>
                        <a:sym typeface="Montserrat"/>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b="1">
                          <a:latin typeface="Montserrat"/>
                          <a:ea typeface="Montserrat"/>
                          <a:cs typeface="Montserrat"/>
                          <a:sym typeface="Montserrat"/>
                        </a:rPr>
                        <a:t>Determined by market needs</a:t>
                      </a:r>
                      <a:endParaRPr sz="1300" b="1">
                        <a:latin typeface="Montserrat"/>
                        <a:ea typeface="Montserrat"/>
                        <a:cs typeface="Montserrat"/>
                        <a:sym typeface="Montserrat"/>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1300" b="1">
                          <a:latin typeface="Montserrat"/>
                          <a:ea typeface="Montserrat"/>
                          <a:cs typeface="Montserrat"/>
                          <a:sym typeface="Montserrat"/>
                        </a:rPr>
                        <a:t>Controlled by area ranges per</a:t>
                      </a:r>
                      <a:r>
                        <a:rPr lang="en" sz="1300">
                          <a:latin typeface="Montserrat"/>
                          <a:ea typeface="Montserrat"/>
                          <a:cs typeface="Montserrat"/>
                          <a:sym typeface="Montserrat"/>
                        </a:rPr>
                        <a:t> </a:t>
                      </a:r>
                      <a:r>
                        <a:rPr lang="en" sz="1300">
                          <a:solidFill>
                            <a:srgbClr val="999999"/>
                          </a:solidFill>
                          <a:latin typeface="Montserrat"/>
                          <a:ea typeface="Montserrat"/>
                          <a:cs typeface="Montserrat"/>
                          <a:sym typeface="Montserrat"/>
                        </a:rPr>
                        <a:t>unit type by Oregon Housing and Community Service</a:t>
                      </a:r>
                      <a:r>
                        <a:rPr lang="en" sz="1300">
                          <a:latin typeface="Montserrat"/>
                          <a:ea typeface="Montserrat"/>
                          <a:cs typeface="Montserrat"/>
                          <a:sym typeface="Montserrat"/>
                        </a:rPr>
                        <a:t> </a:t>
                      </a:r>
                      <a:r>
                        <a:rPr lang="en" sz="1300" b="1">
                          <a:latin typeface="Montserrat"/>
                          <a:ea typeface="Montserrat"/>
                          <a:cs typeface="Montserrat"/>
                          <a:sym typeface="Montserrat"/>
                        </a:rPr>
                        <a:t>(OHCS)</a:t>
                      </a:r>
                      <a:endParaRPr sz="1300" b="1">
                        <a:latin typeface="Montserrat"/>
                        <a:ea typeface="Montserrat"/>
                        <a:cs typeface="Montserrat"/>
                        <a:sym typeface="Montserrat"/>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4"/>
                  </a:ext>
                </a:extLst>
              </a:tr>
              <a:tr h="1628650">
                <a:tc>
                  <a:txBody>
                    <a:bodyPr/>
                    <a:lstStyle/>
                    <a:p>
                      <a:pPr marL="0" lvl="0" indent="0" algn="l" rtl="0">
                        <a:spcBef>
                          <a:spcPts val="0"/>
                        </a:spcBef>
                        <a:spcAft>
                          <a:spcPts val="0"/>
                        </a:spcAft>
                        <a:buNone/>
                      </a:pPr>
                      <a:r>
                        <a:rPr lang="en" sz="1300" b="1">
                          <a:latin typeface="Montserrat"/>
                          <a:ea typeface="Montserrat"/>
                          <a:cs typeface="Montserrat"/>
                          <a:sym typeface="Montserrat"/>
                        </a:rPr>
                        <a:t>Units Rents</a:t>
                      </a:r>
                      <a:endParaRPr sz="1300" b="1">
                        <a:latin typeface="Montserrat"/>
                        <a:ea typeface="Montserrat"/>
                        <a:cs typeface="Montserrat"/>
                        <a:sym typeface="Montserrat"/>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b="1">
                          <a:latin typeface="Montserrat"/>
                          <a:ea typeface="Montserrat"/>
                          <a:cs typeface="Montserrat"/>
                          <a:sym typeface="Montserrat"/>
                        </a:rPr>
                        <a:t>Driven by market</a:t>
                      </a:r>
                      <a:r>
                        <a:rPr lang="en" sz="1300">
                          <a:latin typeface="Montserrat"/>
                          <a:ea typeface="Montserrat"/>
                          <a:cs typeface="Montserrat"/>
                          <a:sym typeface="Montserrat"/>
                        </a:rPr>
                        <a:t> </a:t>
                      </a:r>
                      <a:r>
                        <a:rPr lang="en" sz="1300">
                          <a:solidFill>
                            <a:srgbClr val="999999"/>
                          </a:solidFill>
                          <a:latin typeface="Montserrat"/>
                          <a:ea typeface="Montserrat"/>
                          <a:cs typeface="Montserrat"/>
                          <a:sym typeface="Montserrat"/>
                        </a:rPr>
                        <a:t>which is affected by economy, annual unit production, domestic inmigration, etc.</a:t>
                      </a:r>
                      <a:endParaRPr sz="1300">
                        <a:solidFill>
                          <a:srgbClr val="999999"/>
                        </a:solidFill>
                        <a:latin typeface="Montserrat"/>
                        <a:ea typeface="Montserrat"/>
                        <a:cs typeface="Montserrat"/>
                        <a:sym typeface="Montserrat"/>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1300" b="1">
                          <a:latin typeface="Montserrat"/>
                          <a:ea typeface="Montserrat"/>
                          <a:cs typeface="Montserrat"/>
                          <a:sym typeface="Montserrat"/>
                        </a:rPr>
                        <a:t>Set annually after taxes</a:t>
                      </a:r>
                      <a:r>
                        <a:rPr lang="en" sz="1300">
                          <a:solidFill>
                            <a:srgbClr val="999999"/>
                          </a:solidFill>
                          <a:latin typeface="Montserrat"/>
                          <a:ea typeface="Montserrat"/>
                          <a:cs typeface="Montserrat"/>
                          <a:sym typeface="Montserrat"/>
                        </a:rPr>
                        <a:t>, percentage of area median income which is an indicator of the market but skews higher than average. Increase in area incomes outpaces lower income growth meaning </a:t>
                      </a:r>
                      <a:r>
                        <a:rPr lang="en" sz="1300" b="1">
                          <a:latin typeface="Montserrat"/>
                          <a:ea typeface="Montserrat"/>
                          <a:cs typeface="Montserrat"/>
                          <a:sym typeface="Montserrat"/>
                        </a:rPr>
                        <a:t>affordable housing becomes less affordable in hot markets.</a:t>
                      </a:r>
                      <a:endParaRPr sz="1300" b="1">
                        <a:latin typeface="Montserrat"/>
                        <a:ea typeface="Montserrat"/>
                        <a:cs typeface="Montserrat"/>
                        <a:sym typeface="Montserrat"/>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5"/>
                  </a:ext>
                </a:extLst>
              </a:tr>
              <a:tr h="1192100">
                <a:tc>
                  <a:txBody>
                    <a:bodyPr/>
                    <a:lstStyle/>
                    <a:p>
                      <a:pPr marL="0" lvl="0" indent="0" algn="l" rtl="0">
                        <a:spcBef>
                          <a:spcPts val="0"/>
                        </a:spcBef>
                        <a:spcAft>
                          <a:spcPts val="0"/>
                        </a:spcAft>
                        <a:buNone/>
                      </a:pPr>
                      <a:r>
                        <a:rPr lang="en" sz="1300" b="1">
                          <a:latin typeface="Montserrat"/>
                          <a:ea typeface="Montserrat"/>
                          <a:cs typeface="Montserrat"/>
                          <a:sym typeface="Montserrat"/>
                        </a:rPr>
                        <a:t>Parking</a:t>
                      </a:r>
                      <a:endParaRPr sz="1300" b="1">
                        <a:latin typeface="Montserrat"/>
                        <a:ea typeface="Montserrat"/>
                        <a:cs typeface="Montserrat"/>
                        <a:sym typeface="Montserrat"/>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b="1">
                          <a:latin typeface="Montserrat"/>
                          <a:ea typeface="Montserrat"/>
                          <a:cs typeface="Montserrat"/>
                          <a:sym typeface="Montserrat"/>
                        </a:rPr>
                        <a:t>Income generator </a:t>
                      </a:r>
                      <a:r>
                        <a:rPr lang="en" sz="1300">
                          <a:solidFill>
                            <a:srgbClr val="999999"/>
                          </a:solidFill>
                          <a:latin typeface="Montserrat"/>
                          <a:ea typeface="Montserrat"/>
                          <a:cs typeface="Montserrat"/>
                          <a:sym typeface="Montserrat"/>
                        </a:rPr>
                        <a:t>with rates demanded higher than required by zoning code</a:t>
                      </a:r>
                      <a:endParaRPr sz="1300">
                        <a:solidFill>
                          <a:srgbClr val="999999"/>
                        </a:solidFill>
                        <a:latin typeface="Montserrat"/>
                        <a:ea typeface="Montserrat"/>
                        <a:cs typeface="Montserrat"/>
                        <a:sym typeface="Montserrat"/>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1300" b="1">
                          <a:latin typeface="Montserrat"/>
                          <a:ea typeface="Montserrat"/>
                          <a:cs typeface="Montserrat"/>
                          <a:sym typeface="Montserrat"/>
                        </a:rPr>
                        <a:t>Can’t generate income </a:t>
                      </a:r>
                      <a:r>
                        <a:rPr lang="en" sz="1300">
                          <a:solidFill>
                            <a:srgbClr val="999999"/>
                          </a:solidFill>
                          <a:latin typeface="Montserrat"/>
                          <a:ea typeface="Montserrat"/>
                          <a:cs typeface="Montserrat"/>
                          <a:sym typeface="Montserrat"/>
                        </a:rPr>
                        <a:t>but demands rates higher than required by zoning code, </a:t>
                      </a:r>
                      <a:r>
                        <a:rPr lang="en" sz="1300" b="1">
                          <a:latin typeface="Montserrat"/>
                          <a:ea typeface="Montserrat"/>
                          <a:cs typeface="Montserrat"/>
                          <a:sym typeface="Montserrat"/>
                        </a:rPr>
                        <a:t>huge need for family sized units </a:t>
                      </a:r>
                      <a:r>
                        <a:rPr lang="en" sz="1300">
                          <a:solidFill>
                            <a:srgbClr val="999999"/>
                          </a:solidFill>
                          <a:latin typeface="Montserrat"/>
                          <a:ea typeface="Montserrat"/>
                          <a:cs typeface="Montserrat"/>
                          <a:sym typeface="Montserrat"/>
                        </a:rPr>
                        <a:t>prioritized by City of Portland</a:t>
                      </a:r>
                      <a:endParaRPr sz="1300">
                        <a:solidFill>
                          <a:srgbClr val="999999"/>
                        </a:solidFill>
                        <a:latin typeface="Montserrat"/>
                        <a:ea typeface="Montserrat"/>
                        <a:cs typeface="Montserrat"/>
                        <a:sym typeface="Montserrat"/>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6"/>
                  </a:ext>
                </a:extLst>
              </a:tr>
            </a:tbl>
          </a:graphicData>
        </a:graphic>
      </p:graphicFrame>
      <p:pic>
        <p:nvPicPr>
          <p:cNvPr id="180" name="Google Shape;180;p26"/>
          <p:cNvPicPr preferRelativeResize="0"/>
          <p:nvPr/>
        </p:nvPicPr>
        <p:blipFill>
          <a:blip r:embed="rId3">
            <a:alphaModFix/>
          </a:blip>
          <a:stretch>
            <a:fillRect/>
          </a:stretch>
        </p:blipFill>
        <p:spPr>
          <a:xfrm>
            <a:off x="9209000" y="833000"/>
            <a:ext cx="8980401" cy="6939401"/>
          </a:xfrm>
          <a:prstGeom prst="rect">
            <a:avLst/>
          </a:prstGeom>
          <a:noFill/>
          <a:ln>
            <a:noFill/>
          </a:ln>
        </p:spPr>
      </p:pic>
      <p:pic>
        <p:nvPicPr>
          <p:cNvPr id="181" name="Google Shape;181;p26"/>
          <p:cNvPicPr preferRelativeResize="0"/>
          <p:nvPr/>
        </p:nvPicPr>
        <p:blipFill rotWithShape="1">
          <a:blip r:embed="rId4">
            <a:alphaModFix/>
          </a:blip>
          <a:srcRect t="38015"/>
          <a:stretch/>
        </p:blipFill>
        <p:spPr>
          <a:xfrm>
            <a:off x="9209000" y="-415126"/>
            <a:ext cx="8980397" cy="4301327"/>
          </a:xfrm>
          <a:prstGeom prst="rect">
            <a:avLst/>
          </a:prstGeom>
          <a:noFill/>
          <a:ln>
            <a:noFill/>
          </a:ln>
        </p:spPr>
      </p:pic>
      <p:sp>
        <p:nvSpPr>
          <p:cNvPr id="182" name="Google Shape;182;p26"/>
          <p:cNvSpPr txBox="1"/>
          <p:nvPr/>
        </p:nvSpPr>
        <p:spPr>
          <a:xfrm>
            <a:off x="13503100" y="42075"/>
            <a:ext cx="4229100" cy="228600"/>
          </a:xfrm>
          <a:prstGeom prst="rect">
            <a:avLst/>
          </a:prstGeom>
          <a:noFill/>
          <a:ln>
            <a:noFill/>
          </a:ln>
        </p:spPr>
        <p:txBody>
          <a:bodyPr spcFirstLastPara="1" wrap="square" lIns="91425" tIns="45700" rIns="91425" bIns="45700" anchor="b" anchorCtr="0">
            <a:noAutofit/>
          </a:bodyPr>
          <a:lstStyle/>
          <a:p>
            <a:pPr marL="0" marR="0" lvl="0" indent="0" algn="r" rtl="0">
              <a:lnSpc>
                <a:spcPct val="150000"/>
              </a:lnSpc>
              <a:spcBef>
                <a:spcPts val="0"/>
              </a:spcBef>
              <a:spcAft>
                <a:spcPts val="0"/>
              </a:spcAft>
              <a:buClr>
                <a:srgbClr val="000000"/>
              </a:buClr>
              <a:buSzPts val="1100"/>
              <a:buFont typeface="Arial"/>
              <a:buNone/>
            </a:pPr>
            <a:r>
              <a:rPr lang="en" sz="1100" b="1">
                <a:latin typeface="Montserrat"/>
                <a:ea typeface="Montserrat"/>
                <a:cs typeface="Montserrat"/>
                <a:sym typeface="Montserrat"/>
              </a:rPr>
              <a:t>EAST ELEVATION - NE IRVING</a:t>
            </a:r>
            <a:endParaRPr sz="1100">
              <a:latin typeface="Montserrat"/>
              <a:ea typeface="Montserrat"/>
              <a:cs typeface="Montserrat"/>
              <a:sym typeface="Montserrat"/>
            </a:endParaRPr>
          </a:p>
        </p:txBody>
      </p:sp>
      <p:sp>
        <p:nvSpPr>
          <p:cNvPr id="183" name="Google Shape;183;p26"/>
          <p:cNvSpPr txBox="1"/>
          <p:nvPr/>
        </p:nvSpPr>
        <p:spPr>
          <a:xfrm>
            <a:off x="10013263" y="3018675"/>
            <a:ext cx="4000500" cy="228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en" sz="900">
                <a:solidFill>
                  <a:schemeClr val="lt1"/>
                </a:solidFill>
                <a:latin typeface="Montserrat"/>
                <a:ea typeface="Montserrat"/>
                <a:cs typeface="Montserrat"/>
                <a:sym typeface="Montserrat"/>
              </a:rPr>
              <a:t>RETAIL TENANT ENTRANCE</a:t>
            </a:r>
            <a:endParaRPr sz="900">
              <a:solidFill>
                <a:srgbClr val="FFFFFF"/>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endParaRPr sz="900">
              <a:solidFill>
                <a:srgbClr val="404040"/>
              </a:solidFill>
              <a:latin typeface="Montserrat"/>
              <a:ea typeface="Montserrat"/>
              <a:cs typeface="Montserrat"/>
              <a:sym typeface="Montserrat"/>
            </a:endParaRPr>
          </a:p>
        </p:txBody>
      </p:sp>
      <p:pic>
        <p:nvPicPr>
          <p:cNvPr id="184" name="Google Shape;184;p26"/>
          <p:cNvPicPr preferRelativeResize="0"/>
          <p:nvPr/>
        </p:nvPicPr>
        <p:blipFill rotWithShape="1">
          <a:blip r:embed="rId5">
            <a:alphaModFix/>
          </a:blip>
          <a:srcRect/>
          <a:stretch/>
        </p:blipFill>
        <p:spPr>
          <a:xfrm>
            <a:off x="9784663" y="3013875"/>
            <a:ext cx="228600" cy="228600"/>
          </a:xfrm>
          <a:prstGeom prst="rect">
            <a:avLst/>
          </a:prstGeom>
          <a:noFill/>
          <a:ln>
            <a:noFill/>
          </a:ln>
        </p:spPr>
      </p:pic>
      <p:sp>
        <p:nvSpPr>
          <p:cNvPr id="185" name="Google Shape;185;p26"/>
          <p:cNvSpPr txBox="1"/>
          <p:nvPr/>
        </p:nvSpPr>
        <p:spPr>
          <a:xfrm>
            <a:off x="10013263" y="3247318"/>
            <a:ext cx="4000500" cy="228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en" sz="900">
                <a:solidFill>
                  <a:schemeClr val="lt1"/>
                </a:solidFill>
                <a:latin typeface="Montserrat"/>
                <a:ea typeface="Montserrat"/>
                <a:cs typeface="Montserrat"/>
                <a:sym typeface="Montserrat"/>
              </a:rPr>
              <a:t>UNDERGROUND PARKING</a:t>
            </a:r>
            <a:endParaRPr sz="900">
              <a:solidFill>
                <a:srgbClr val="FFFFFF"/>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endParaRPr sz="900">
              <a:solidFill>
                <a:srgbClr val="404040"/>
              </a:solidFill>
              <a:latin typeface="Montserrat"/>
              <a:ea typeface="Montserrat"/>
              <a:cs typeface="Montserrat"/>
              <a:sym typeface="Montserrat"/>
            </a:endParaRPr>
          </a:p>
        </p:txBody>
      </p:sp>
      <p:pic>
        <p:nvPicPr>
          <p:cNvPr id="186" name="Google Shape;186;p26"/>
          <p:cNvPicPr preferRelativeResize="0"/>
          <p:nvPr/>
        </p:nvPicPr>
        <p:blipFill rotWithShape="1">
          <a:blip r:embed="rId6">
            <a:alphaModFix/>
          </a:blip>
          <a:srcRect/>
          <a:stretch/>
        </p:blipFill>
        <p:spPr>
          <a:xfrm>
            <a:off x="9784663" y="3242513"/>
            <a:ext cx="228600" cy="228600"/>
          </a:xfrm>
          <a:prstGeom prst="rect">
            <a:avLst/>
          </a:prstGeom>
          <a:noFill/>
          <a:ln>
            <a:noFill/>
          </a:ln>
        </p:spPr>
      </p:pic>
      <p:pic>
        <p:nvPicPr>
          <p:cNvPr id="187" name="Google Shape;187;p26"/>
          <p:cNvPicPr preferRelativeResize="0"/>
          <p:nvPr/>
        </p:nvPicPr>
        <p:blipFill rotWithShape="1">
          <a:blip r:embed="rId5">
            <a:alphaModFix/>
          </a:blip>
          <a:srcRect/>
          <a:stretch/>
        </p:blipFill>
        <p:spPr>
          <a:xfrm>
            <a:off x="10084600" y="2669750"/>
            <a:ext cx="228600" cy="228600"/>
          </a:xfrm>
          <a:prstGeom prst="rect">
            <a:avLst/>
          </a:prstGeom>
          <a:noFill/>
          <a:ln>
            <a:noFill/>
          </a:ln>
        </p:spPr>
      </p:pic>
      <p:cxnSp>
        <p:nvCxnSpPr>
          <p:cNvPr id="188" name="Google Shape;188;p26"/>
          <p:cNvCxnSpPr>
            <a:stCxn id="187" idx="1"/>
          </p:cNvCxnSpPr>
          <p:nvPr/>
        </p:nvCxnSpPr>
        <p:spPr>
          <a:xfrm rot="10800000">
            <a:off x="9829900" y="2395550"/>
            <a:ext cx="254700" cy="388500"/>
          </a:xfrm>
          <a:prstGeom prst="straightConnector1">
            <a:avLst/>
          </a:prstGeom>
          <a:noFill/>
          <a:ln w="9525" cap="flat" cmpd="sng">
            <a:solidFill>
              <a:srgbClr val="000000"/>
            </a:solidFill>
            <a:prstDash val="solid"/>
            <a:round/>
            <a:headEnd type="none" w="med" len="med"/>
            <a:tailEnd type="triangle" w="med" len="med"/>
          </a:ln>
        </p:spPr>
      </p:cxnSp>
      <p:pic>
        <p:nvPicPr>
          <p:cNvPr id="189" name="Google Shape;189;p26"/>
          <p:cNvPicPr preferRelativeResize="0"/>
          <p:nvPr/>
        </p:nvPicPr>
        <p:blipFill rotWithShape="1">
          <a:blip r:embed="rId5">
            <a:alphaModFix/>
          </a:blip>
          <a:srcRect/>
          <a:stretch/>
        </p:blipFill>
        <p:spPr>
          <a:xfrm>
            <a:off x="13235300" y="2702150"/>
            <a:ext cx="228600" cy="228600"/>
          </a:xfrm>
          <a:prstGeom prst="rect">
            <a:avLst/>
          </a:prstGeom>
          <a:noFill/>
          <a:ln>
            <a:noFill/>
          </a:ln>
        </p:spPr>
      </p:pic>
      <p:cxnSp>
        <p:nvCxnSpPr>
          <p:cNvPr id="190" name="Google Shape;190;p26"/>
          <p:cNvCxnSpPr>
            <a:stCxn id="189" idx="1"/>
          </p:cNvCxnSpPr>
          <p:nvPr/>
        </p:nvCxnSpPr>
        <p:spPr>
          <a:xfrm rot="10800000">
            <a:off x="12950600" y="2593250"/>
            <a:ext cx="284700" cy="223200"/>
          </a:xfrm>
          <a:prstGeom prst="straightConnector1">
            <a:avLst/>
          </a:prstGeom>
          <a:noFill/>
          <a:ln w="9525" cap="flat" cmpd="sng">
            <a:solidFill>
              <a:srgbClr val="000000"/>
            </a:solidFill>
            <a:prstDash val="solid"/>
            <a:round/>
            <a:headEnd type="none" w="med" len="med"/>
            <a:tailEnd type="triangle" w="med" len="med"/>
          </a:ln>
        </p:spPr>
      </p:cxnSp>
      <p:pic>
        <p:nvPicPr>
          <p:cNvPr id="191" name="Google Shape;191;p26"/>
          <p:cNvPicPr preferRelativeResize="0"/>
          <p:nvPr/>
        </p:nvPicPr>
        <p:blipFill rotWithShape="1">
          <a:blip r:embed="rId7">
            <a:alphaModFix/>
          </a:blip>
          <a:srcRect/>
          <a:stretch/>
        </p:blipFill>
        <p:spPr>
          <a:xfrm>
            <a:off x="13274500" y="1228000"/>
            <a:ext cx="228600" cy="228600"/>
          </a:xfrm>
          <a:prstGeom prst="rect">
            <a:avLst/>
          </a:prstGeom>
          <a:noFill/>
          <a:ln>
            <a:noFill/>
          </a:ln>
        </p:spPr>
      </p:pic>
      <p:cxnSp>
        <p:nvCxnSpPr>
          <p:cNvPr id="192" name="Google Shape;192;p26"/>
          <p:cNvCxnSpPr>
            <a:stCxn id="191" idx="1"/>
          </p:cNvCxnSpPr>
          <p:nvPr/>
        </p:nvCxnSpPr>
        <p:spPr>
          <a:xfrm rot="10800000">
            <a:off x="13047100" y="1241500"/>
            <a:ext cx="227400" cy="100800"/>
          </a:xfrm>
          <a:prstGeom prst="straightConnector1">
            <a:avLst/>
          </a:prstGeom>
          <a:noFill/>
          <a:ln w="9525" cap="flat" cmpd="sng">
            <a:solidFill>
              <a:srgbClr val="000000"/>
            </a:solidFill>
            <a:prstDash val="solid"/>
            <a:round/>
            <a:headEnd type="none" w="med" len="med"/>
            <a:tailEnd type="triangle" w="med" len="med"/>
          </a:ln>
        </p:spPr>
      </p:cxnSp>
      <p:pic>
        <p:nvPicPr>
          <p:cNvPr id="193" name="Google Shape;193;p26"/>
          <p:cNvPicPr preferRelativeResize="0"/>
          <p:nvPr/>
        </p:nvPicPr>
        <p:blipFill rotWithShape="1">
          <a:blip r:embed="rId6">
            <a:alphaModFix/>
          </a:blip>
          <a:srcRect/>
          <a:stretch/>
        </p:blipFill>
        <p:spPr>
          <a:xfrm>
            <a:off x="10695950" y="2669750"/>
            <a:ext cx="228600" cy="228600"/>
          </a:xfrm>
          <a:prstGeom prst="rect">
            <a:avLst/>
          </a:prstGeom>
          <a:noFill/>
          <a:ln>
            <a:noFill/>
          </a:ln>
        </p:spPr>
      </p:pic>
      <p:cxnSp>
        <p:nvCxnSpPr>
          <p:cNvPr id="194" name="Google Shape;194;p26"/>
          <p:cNvCxnSpPr>
            <a:stCxn id="193" idx="1"/>
          </p:cNvCxnSpPr>
          <p:nvPr/>
        </p:nvCxnSpPr>
        <p:spPr>
          <a:xfrm rot="10800000">
            <a:off x="10442750" y="2517050"/>
            <a:ext cx="253200" cy="267000"/>
          </a:xfrm>
          <a:prstGeom prst="straightConnector1">
            <a:avLst/>
          </a:prstGeom>
          <a:noFill/>
          <a:ln w="9525" cap="flat" cmpd="sng">
            <a:solidFill>
              <a:srgbClr val="000000"/>
            </a:solidFill>
            <a:prstDash val="solid"/>
            <a:round/>
            <a:headEnd type="none" w="med" len="med"/>
            <a:tailEnd type="triangle" w="med" len="med"/>
          </a:ln>
        </p:spPr>
      </p:cxnSp>
      <p:sp>
        <p:nvSpPr>
          <p:cNvPr id="195" name="Google Shape;195;p26"/>
          <p:cNvSpPr txBox="1"/>
          <p:nvPr/>
        </p:nvSpPr>
        <p:spPr>
          <a:xfrm>
            <a:off x="10013263" y="6857963"/>
            <a:ext cx="4000500" cy="228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en" sz="900">
                <a:solidFill>
                  <a:schemeClr val="lt1"/>
                </a:solidFill>
                <a:latin typeface="Montserrat"/>
                <a:ea typeface="Montserrat"/>
                <a:cs typeface="Montserrat"/>
                <a:sym typeface="Montserrat"/>
              </a:rPr>
              <a:t>MAIN BUILDING ENTRANCE</a:t>
            </a:r>
            <a:endParaRPr sz="900">
              <a:solidFill>
                <a:srgbClr val="FFFFFF"/>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endParaRPr sz="900">
              <a:solidFill>
                <a:srgbClr val="404040"/>
              </a:solidFill>
              <a:latin typeface="Montserrat"/>
              <a:ea typeface="Montserrat"/>
              <a:cs typeface="Montserrat"/>
              <a:sym typeface="Montserrat"/>
            </a:endParaRPr>
          </a:p>
        </p:txBody>
      </p:sp>
      <p:pic>
        <p:nvPicPr>
          <p:cNvPr id="196" name="Google Shape;196;p26"/>
          <p:cNvPicPr preferRelativeResize="0"/>
          <p:nvPr/>
        </p:nvPicPr>
        <p:blipFill rotWithShape="1">
          <a:blip r:embed="rId5">
            <a:alphaModFix/>
          </a:blip>
          <a:srcRect/>
          <a:stretch/>
        </p:blipFill>
        <p:spPr>
          <a:xfrm>
            <a:off x="9784663" y="6853163"/>
            <a:ext cx="228600" cy="228600"/>
          </a:xfrm>
          <a:prstGeom prst="rect">
            <a:avLst/>
          </a:prstGeom>
          <a:noFill/>
          <a:ln>
            <a:noFill/>
          </a:ln>
        </p:spPr>
      </p:pic>
      <p:sp>
        <p:nvSpPr>
          <p:cNvPr id="197" name="Google Shape;197;p26"/>
          <p:cNvSpPr txBox="1"/>
          <p:nvPr/>
        </p:nvSpPr>
        <p:spPr>
          <a:xfrm>
            <a:off x="10013263" y="7086606"/>
            <a:ext cx="4000500" cy="228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en" sz="900">
                <a:solidFill>
                  <a:schemeClr val="lt1"/>
                </a:solidFill>
                <a:latin typeface="Montserrat"/>
                <a:ea typeface="Montserrat"/>
                <a:cs typeface="Montserrat"/>
                <a:sym typeface="Montserrat"/>
              </a:rPr>
              <a:t>COMMUNITY SPACE</a:t>
            </a:r>
            <a:endParaRPr sz="900">
              <a:solidFill>
                <a:srgbClr val="FFFFFF"/>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endParaRPr sz="900">
              <a:solidFill>
                <a:srgbClr val="404040"/>
              </a:solidFill>
              <a:latin typeface="Montserrat"/>
              <a:ea typeface="Montserrat"/>
              <a:cs typeface="Montserrat"/>
              <a:sym typeface="Montserrat"/>
            </a:endParaRPr>
          </a:p>
        </p:txBody>
      </p:sp>
      <p:pic>
        <p:nvPicPr>
          <p:cNvPr id="198" name="Google Shape;198;p26"/>
          <p:cNvPicPr preferRelativeResize="0"/>
          <p:nvPr/>
        </p:nvPicPr>
        <p:blipFill rotWithShape="1">
          <a:blip r:embed="rId6">
            <a:alphaModFix/>
          </a:blip>
          <a:srcRect/>
          <a:stretch/>
        </p:blipFill>
        <p:spPr>
          <a:xfrm>
            <a:off x="9784663" y="7081800"/>
            <a:ext cx="228600" cy="228600"/>
          </a:xfrm>
          <a:prstGeom prst="rect">
            <a:avLst/>
          </a:prstGeom>
          <a:noFill/>
          <a:ln>
            <a:noFill/>
          </a:ln>
        </p:spPr>
      </p:pic>
      <p:sp>
        <p:nvSpPr>
          <p:cNvPr id="199" name="Google Shape;199;p26"/>
          <p:cNvSpPr txBox="1"/>
          <p:nvPr/>
        </p:nvSpPr>
        <p:spPr>
          <a:xfrm>
            <a:off x="9437600" y="4354475"/>
            <a:ext cx="4229100" cy="3885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latin typeface="Montserrat"/>
                <a:ea typeface="Montserrat"/>
                <a:cs typeface="Montserrat"/>
                <a:sym typeface="Montserrat"/>
              </a:rPr>
              <a:t>ROOTS - AFFORDABLE </a:t>
            </a:r>
            <a:endParaRPr sz="1100" b="1">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r>
              <a:rPr lang="en" sz="1100">
                <a:latin typeface="Montserrat"/>
                <a:ea typeface="Montserrat"/>
                <a:cs typeface="Montserrat"/>
                <a:sym typeface="Montserrat"/>
              </a:rPr>
              <a:t>EAST ELEVATION - NE 7TH</a:t>
            </a:r>
            <a:endParaRPr sz="1100">
              <a:latin typeface="Montserrat"/>
              <a:ea typeface="Montserrat"/>
              <a:cs typeface="Montserrat"/>
              <a:sym typeface="Montserrat"/>
            </a:endParaRPr>
          </a:p>
        </p:txBody>
      </p:sp>
      <p:sp>
        <p:nvSpPr>
          <p:cNvPr id="200" name="Google Shape;200;p26"/>
          <p:cNvSpPr txBox="1"/>
          <p:nvPr/>
        </p:nvSpPr>
        <p:spPr>
          <a:xfrm>
            <a:off x="13503100" y="4511975"/>
            <a:ext cx="4229100" cy="228600"/>
          </a:xfrm>
          <a:prstGeom prst="rect">
            <a:avLst/>
          </a:prstGeom>
          <a:noFill/>
          <a:ln>
            <a:noFill/>
          </a:ln>
        </p:spPr>
        <p:txBody>
          <a:bodyPr spcFirstLastPara="1" wrap="square" lIns="91425" tIns="45700" rIns="91425" bIns="45700" anchor="b" anchorCtr="0">
            <a:noAutofit/>
          </a:bodyPr>
          <a:lstStyle/>
          <a:p>
            <a:pPr marL="0" marR="0" lvl="0" indent="0" algn="r" rtl="0">
              <a:lnSpc>
                <a:spcPct val="150000"/>
              </a:lnSpc>
              <a:spcBef>
                <a:spcPts val="0"/>
              </a:spcBef>
              <a:spcAft>
                <a:spcPts val="0"/>
              </a:spcAft>
              <a:buClr>
                <a:srgbClr val="000000"/>
              </a:buClr>
              <a:buSzPts val="1100"/>
              <a:buFont typeface="Arial"/>
              <a:buNone/>
            </a:pPr>
            <a:r>
              <a:rPr lang="en" sz="1100" b="1">
                <a:latin typeface="Montserrat"/>
                <a:ea typeface="Montserrat"/>
                <a:cs typeface="Montserrat"/>
                <a:sym typeface="Montserrat"/>
              </a:rPr>
              <a:t>NORTH ELEVATION - NE OREGON</a:t>
            </a:r>
            <a:endParaRPr sz="1100">
              <a:latin typeface="Montserrat"/>
              <a:ea typeface="Montserrat"/>
              <a:cs typeface="Montserrat"/>
              <a:sym typeface="Montserrat"/>
            </a:endParaRPr>
          </a:p>
        </p:txBody>
      </p:sp>
      <p:pic>
        <p:nvPicPr>
          <p:cNvPr id="201" name="Google Shape;201;p26"/>
          <p:cNvPicPr preferRelativeResize="0"/>
          <p:nvPr/>
        </p:nvPicPr>
        <p:blipFill rotWithShape="1">
          <a:blip r:embed="rId5">
            <a:alphaModFix/>
          </a:blip>
          <a:srcRect/>
          <a:stretch/>
        </p:blipFill>
        <p:spPr>
          <a:xfrm>
            <a:off x="10153425" y="6597950"/>
            <a:ext cx="228600" cy="228600"/>
          </a:xfrm>
          <a:prstGeom prst="rect">
            <a:avLst/>
          </a:prstGeom>
          <a:noFill/>
          <a:ln>
            <a:noFill/>
          </a:ln>
        </p:spPr>
      </p:pic>
      <p:cxnSp>
        <p:nvCxnSpPr>
          <p:cNvPr id="202" name="Google Shape;202;p26"/>
          <p:cNvCxnSpPr>
            <a:stCxn id="201" idx="1"/>
          </p:cNvCxnSpPr>
          <p:nvPr/>
        </p:nvCxnSpPr>
        <p:spPr>
          <a:xfrm rot="10800000">
            <a:off x="9898725" y="6323750"/>
            <a:ext cx="254700" cy="388500"/>
          </a:xfrm>
          <a:prstGeom prst="straightConnector1">
            <a:avLst/>
          </a:prstGeom>
          <a:noFill/>
          <a:ln w="9525" cap="flat" cmpd="sng">
            <a:solidFill>
              <a:srgbClr val="000000"/>
            </a:solidFill>
            <a:prstDash val="solid"/>
            <a:round/>
            <a:headEnd type="none" w="med" len="med"/>
            <a:tailEnd type="triangle" w="med" len="med"/>
          </a:ln>
        </p:spPr>
      </p:cxnSp>
      <p:pic>
        <p:nvPicPr>
          <p:cNvPr id="203" name="Google Shape;203;p26"/>
          <p:cNvPicPr preferRelativeResize="0"/>
          <p:nvPr/>
        </p:nvPicPr>
        <p:blipFill rotWithShape="1">
          <a:blip r:embed="rId6">
            <a:alphaModFix/>
          </a:blip>
          <a:srcRect/>
          <a:stretch/>
        </p:blipFill>
        <p:spPr>
          <a:xfrm>
            <a:off x="10764775" y="6597950"/>
            <a:ext cx="228600" cy="228600"/>
          </a:xfrm>
          <a:prstGeom prst="rect">
            <a:avLst/>
          </a:prstGeom>
          <a:noFill/>
          <a:ln>
            <a:noFill/>
          </a:ln>
        </p:spPr>
      </p:pic>
      <p:cxnSp>
        <p:nvCxnSpPr>
          <p:cNvPr id="204" name="Google Shape;204;p26"/>
          <p:cNvCxnSpPr>
            <a:stCxn id="203" idx="1"/>
          </p:cNvCxnSpPr>
          <p:nvPr/>
        </p:nvCxnSpPr>
        <p:spPr>
          <a:xfrm rot="10800000">
            <a:off x="10408075" y="6358550"/>
            <a:ext cx="356700" cy="353700"/>
          </a:xfrm>
          <a:prstGeom prst="straightConnector1">
            <a:avLst/>
          </a:prstGeom>
          <a:noFill/>
          <a:ln w="9525" cap="flat" cmpd="sng">
            <a:solidFill>
              <a:srgbClr val="000000"/>
            </a:solidFill>
            <a:prstDash val="solid"/>
            <a:round/>
            <a:headEnd type="none" w="med" len="med"/>
            <a:tailEnd type="triangle" w="med" len="med"/>
          </a:ln>
        </p:spPr>
      </p:cxnSp>
      <p:pic>
        <p:nvPicPr>
          <p:cNvPr id="205" name="Google Shape;205;p26"/>
          <p:cNvPicPr preferRelativeResize="0"/>
          <p:nvPr/>
        </p:nvPicPr>
        <p:blipFill rotWithShape="1">
          <a:blip r:embed="rId7">
            <a:alphaModFix/>
          </a:blip>
          <a:srcRect/>
          <a:stretch/>
        </p:blipFill>
        <p:spPr>
          <a:xfrm>
            <a:off x="12782750" y="6471350"/>
            <a:ext cx="228600" cy="228600"/>
          </a:xfrm>
          <a:prstGeom prst="rect">
            <a:avLst/>
          </a:prstGeom>
          <a:noFill/>
          <a:ln>
            <a:noFill/>
          </a:ln>
        </p:spPr>
      </p:pic>
      <p:cxnSp>
        <p:nvCxnSpPr>
          <p:cNvPr id="206" name="Google Shape;206;p26"/>
          <p:cNvCxnSpPr>
            <a:stCxn id="205" idx="1"/>
          </p:cNvCxnSpPr>
          <p:nvPr/>
        </p:nvCxnSpPr>
        <p:spPr>
          <a:xfrm rot="10800000">
            <a:off x="12372050" y="6266750"/>
            <a:ext cx="410700" cy="318900"/>
          </a:xfrm>
          <a:prstGeom prst="straightConnector1">
            <a:avLst/>
          </a:prstGeom>
          <a:noFill/>
          <a:ln w="9525" cap="flat" cmpd="sng">
            <a:solidFill>
              <a:srgbClr val="000000"/>
            </a:solidFill>
            <a:prstDash val="solid"/>
            <a:round/>
            <a:headEnd type="none" w="med" len="med"/>
            <a:tailEnd type="triangle" w="med" len="med"/>
          </a:ln>
        </p:spPr>
      </p:cxnSp>
      <p:sp>
        <p:nvSpPr>
          <p:cNvPr id="207" name="Google Shape;207;p26"/>
          <p:cNvSpPr txBox="1"/>
          <p:nvPr/>
        </p:nvSpPr>
        <p:spPr>
          <a:xfrm>
            <a:off x="457200" y="457200"/>
            <a:ext cx="8686800" cy="6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800" b="1">
                <a:solidFill>
                  <a:srgbClr val="404040"/>
                </a:solidFill>
                <a:latin typeface="Comfortaa"/>
                <a:ea typeface="Comfortaa"/>
                <a:cs typeface="Comfortaa"/>
                <a:sym typeface="Comfortaa"/>
              </a:rPr>
              <a:t>COMPARING CONSIDERATIONS</a:t>
            </a:r>
            <a:endParaRPr sz="2400">
              <a:solidFill>
                <a:srgbClr val="404040"/>
              </a:solidFill>
              <a:latin typeface="Comfortaa"/>
              <a:ea typeface="Comfortaa"/>
              <a:cs typeface="Comfortaa"/>
              <a:sym typeface="Comfortaa"/>
            </a:endParaRPr>
          </a:p>
        </p:txBody>
      </p:sp>
      <p:sp>
        <p:nvSpPr>
          <p:cNvPr id="208" name="Google Shape;208;p26"/>
          <p:cNvSpPr txBox="1"/>
          <p:nvPr/>
        </p:nvSpPr>
        <p:spPr>
          <a:xfrm>
            <a:off x="10013263" y="7320031"/>
            <a:ext cx="4000500" cy="228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en" sz="900">
                <a:solidFill>
                  <a:schemeClr val="lt1"/>
                </a:solidFill>
                <a:latin typeface="Montserrat"/>
                <a:ea typeface="Montserrat"/>
                <a:cs typeface="Montserrat"/>
                <a:sym typeface="Montserrat"/>
              </a:rPr>
              <a:t>GROUND LEVEL STUDIO UNITS</a:t>
            </a:r>
            <a:endParaRPr sz="900">
              <a:solidFill>
                <a:schemeClr val="lt1"/>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endParaRPr sz="900">
              <a:solidFill>
                <a:srgbClr val="404040"/>
              </a:solidFill>
              <a:latin typeface="Montserrat"/>
              <a:ea typeface="Montserrat"/>
              <a:cs typeface="Montserrat"/>
              <a:sym typeface="Montserrat"/>
            </a:endParaRPr>
          </a:p>
        </p:txBody>
      </p:sp>
      <p:pic>
        <p:nvPicPr>
          <p:cNvPr id="209" name="Google Shape;209;p26"/>
          <p:cNvPicPr preferRelativeResize="0"/>
          <p:nvPr/>
        </p:nvPicPr>
        <p:blipFill rotWithShape="1">
          <a:blip r:embed="rId7">
            <a:alphaModFix/>
          </a:blip>
          <a:srcRect/>
          <a:stretch/>
        </p:blipFill>
        <p:spPr>
          <a:xfrm>
            <a:off x="9784663" y="7315225"/>
            <a:ext cx="228600" cy="228600"/>
          </a:xfrm>
          <a:prstGeom prst="rect">
            <a:avLst/>
          </a:prstGeom>
          <a:noFill/>
          <a:ln>
            <a:noFill/>
          </a:ln>
        </p:spPr>
      </p:pic>
      <p:sp>
        <p:nvSpPr>
          <p:cNvPr id="210" name="Google Shape;210;p26"/>
          <p:cNvSpPr txBox="1"/>
          <p:nvPr/>
        </p:nvSpPr>
        <p:spPr>
          <a:xfrm>
            <a:off x="10013263" y="3485056"/>
            <a:ext cx="4000500" cy="228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en" sz="900">
                <a:solidFill>
                  <a:schemeClr val="lt1"/>
                </a:solidFill>
                <a:latin typeface="Montserrat"/>
                <a:ea typeface="Montserrat"/>
                <a:cs typeface="Montserrat"/>
                <a:sym typeface="Montserrat"/>
              </a:rPr>
              <a:t>TOP LEVEL ROOF DECK</a:t>
            </a:r>
            <a:endParaRPr sz="900">
              <a:solidFill>
                <a:srgbClr val="FFFFFF"/>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endParaRPr sz="900">
              <a:solidFill>
                <a:srgbClr val="404040"/>
              </a:solidFill>
              <a:latin typeface="Montserrat"/>
              <a:ea typeface="Montserrat"/>
              <a:cs typeface="Montserrat"/>
              <a:sym typeface="Montserrat"/>
            </a:endParaRPr>
          </a:p>
        </p:txBody>
      </p:sp>
      <p:pic>
        <p:nvPicPr>
          <p:cNvPr id="211" name="Google Shape;211;p26"/>
          <p:cNvPicPr preferRelativeResize="0"/>
          <p:nvPr/>
        </p:nvPicPr>
        <p:blipFill rotWithShape="1">
          <a:blip r:embed="rId7">
            <a:alphaModFix/>
          </a:blip>
          <a:srcRect/>
          <a:stretch/>
        </p:blipFill>
        <p:spPr>
          <a:xfrm>
            <a:off x="9784663" y="3480250"/>
            <a:ext cx="228600" cy="228600"/>
          </a:xfrm>
          <a:prstGeom prst="rect">
            <a:avLst/>
          </a:prstGeom>
          <a:noFill/>
          <a:ln>
            <a:noFill/>
          </a:ln>
        </p:spPr>
      </p:pic>
      <p:sp>
        <p:nvSpPr>
          <p:cNvPr id="212" name="Google Shape;212;p26"/>
          <p:cNvSpPr txBox="1"/>
          <p:nvPr/>
        </p:nvSpPr>
        <p:spPr>
          <a:xfrm>
            <a:off x="-4248600" y="7548625"/>
            <a:ext cx="4151400" cy="228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Font typeface="Arial"/>
              <a:buNone/>
            </a:pPr>
            <a:r>
              <a:rPr lang="en" sz="1100" b="1">
                <a:latin typeface="Montserrat"/>
                <a:ea typeface="Montserrat"/>
                <a:cs typeface="Montserrat"/>
                <a:sym typeface="Montserrat"/>
              </a:rPr>
              <a:t>LA PLUIE MARKET RATE HOUSING DEVELOPMENT</a:t>
            </a:r>
            <a:endParaRPr sz="1100" b="1">
              <a:latin typeface="Montserrat"/>
              <a:ea typeface="Montserrat"/>
              <a:cs typeface="Montserrat"/>
              <a:sym typeface="Montserrat"/>
            </a:endParaRPr>
          </a:p>
        </p:txBody>
      </p:sp>
      <p:sp>
        <p:nvSpPr>
          <p:cNvPr id="213" name="Google Shape;213;p26"/>
          <p:cNvSpPr txBox="1"/>
          <p:nvPr/>
        </p:nvSpPr>
        <p:spPr>
          <a:xfrm>
            <a:off x="-4248600" y="11603400"/>
            <a:ext cx="4151400" cy="228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rgbClr val="000000"/>
              </a:buClr>
              <a:buFont typeface="Arial"/>
              <a:buNone/>
            </a:pPr>
            <a:r>
              <a:rPr lang="en" sz="1100" b="1">
                <a:latin typeface="Montserrat"/>
                <a:ea typeface="Montserrat"/>
                <a:cs typeface="Montserrat"/>
                <a:sym typeface="Montserrat"/>
              </a:rPr>
              <a:t>ROOTS AFFORDABLE HOUSING DEVELOPMENT</a:t>
            </a:r>
            <a:endParaRPr sz="1100" b="1">
              <a:latin typeface="Montserrat"/>
              <a:ea typeface="Montserrat"/>
              <a:cs typeface="Montserrat"/>
              <a:sym typeface="Montserrat"/>
            </a:endParaRPr>
          </a:p>
        </p:txBody>
      </p:sp>
      <p:sp>
        <p:nvSpPr>
          <p:cNvPr id="214" name="Google Shape;214;p26"/>
          <p:cNvSpPr txBox="1"/>
          <p:nvPr/>
        </p:nvSpPr>
        <p:spPr>
          <a:xfrm>
            <a:off x="-4248600" y="7996740"/>
            <a:ext cx="4151400" cy="2211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Font typeface="Arial"/>
              <a:buNone/>
            </a:pPr>
            <a:r>
              <a:rPr lang="en" sz="1100" b="1">
                <a:latin typeface="Montserrat"/>
                <a:ea typeface="Montserrat"/>
                <a:cs typeface="Montserrat"/>
                <a:sym typeface="Montserrat"/>
              </a:rPr>
              <a:t>256 units total</a:t>
            </a:r>
            <a:endParaRPr sz="1100" b="1">
              <a:latin typeface="Montserrat"/>
              <a:ea typeface="Montserrat"/>
              <a:cs typeface="Montserrat"/>
              <a:sym typeface="Montserrat"/>
            </a:endParaRPr>
          </a:p>
          <a:p>
            <a:pPr marL="0" lvl="0" indent="0" algn="l" rtl="0">
              <a:lnSpc>
                <a:spcPct val="115000"/>
              </a:lnSpc>
              <a:spcBef>
                <a:spcPts val="0"/>
              </a:spcBef>
              <a:spcAft>
                <a:spcPts val="0"/>
              </a:spcAft>
              <a:buClr>
                <a:srgbClr val="000000"/>
              </a:buClr>
              <a:buFont typeface="Arial"/>
              <a:buNone/>
            </a:pPr>
            <a:endParaRPr sz="1100" b="1">
              <a:latin typeface="Montserrat"/>
              <a:ea typeface="Montserrat"/>
              <a:cs typeface="Montserrat"/>
              <a:sym typeface="Montserrat"/>
            </a:endParaRPr>
          </a:p>
          <a:p>
            <a:pPr marL="0" lvl="0" indent="0" algn="l" rtl="0">
              <a:lnSpc>
                <a:spcPct val="115000"/>
              </a:lnSpc>
              <a:spcBef>
                <a:spcPts val="0"/>
              </a:spcBef>
              <a:spcAft>
                <a:spcPts val="0"/>
              </a:spcAft>
              <a:buClr>
                <a:srgbClr val="000000"/>
              </a:buClr>
              <a:buFont typeface="Arial"/>
              <a:buNone/>
            </a:pPr>
            <a:r>
              <a:rPr lang="en" sz="1100">
                <a:latin typeface="Montserrat"/>
                <a:ea typeface="Montserrat"/>
                <a:cs typeface="Montserrat"/>
                <a:sym typeface="Montserrat"/>
              </a:rPr>
              <a:t>Unit mix is more than </a:t>
            </a:r>
            <a:r>
              <a:rPr lang="en" sz="1100" b="1">
                <a:latin typeface="Montserrat"/>
                <a:ea typeface="Montserrat"/>
                <a:cs typeface="Montserrat"/>
                <a:sym typeface="Montserrat"/>
              </a:rPr>
              <a:t>85% studio or 1-BR</a:t>
            </a:r>
            <a:r>
              <a:rPr lang="en" sz="1100">
                <a:latin typeface="Montserrat"/>
                <a:ea typeface="Montserrat"/>
                <a:cs typeface="Montserrat"/>
                <a:sym typeface="Montserrat"/>
              </a:rPr>
              <a:t> units </a:t>
            </a:r>
            <a:endParaRPr sz="1100">
              <a:latin typeface="Montserrat"/>
              <a:ea typeface="Montserrat"/>
              <a:cs typeface="Montserrat"/>
              <a:sym typeface="Montserrat"/>
            </a:endParaRPr>
          </a:p>
          <a:p>
            <a:pPr marL="0" lvl="0" indent="0" algn="l" rtl="0">
              <a:lnSpc>
                <a:spcPct val="115000"/>
              </a:lnSpc>
              <a:spcBef>
                <a:spcPts val="0"/>
              </a:spcBef>
              <a:spcAft>
                <a:spcPts val="0"/>
              </a:spcAft>
              <a:buClr>
                <a:srgbClr val="000000"/>
              </a:buClr>
              <a:buFont typeface="Arial"/>
              <a:buNone/>
            </a:pPr>
            <a:endParaRPr sz="1100">
              <a:latin typeface="Montserrat"/>
              <a:ea typeface="Montserrat"/>
              <a:cs typeface="Montserrat"/>
              <a:sym typeface="Montserrat"/>
            </a:endParaRPr>
          </a:p>
          <a:p>
            <a:pPr marL="0" lvl="0" indent="0" algn="l" rtl="0">
              <a:lnSpc>
                <a:spcPct val="115000"/>
              </a:lnSpc>
              <a:spcBef>
                <a:spcPts val="0"/>
              </a:spcBef>
              <a:spcAft>
                <a:spcPts val="0"/>
              </a:spcAft>
              <a:buClr>
                <a:srgbClr val="000000"/>
              </a:buClr>
              <a:buFont typeface="Arial"/>
              <a:buNone/>
            </a:pPr>
            <a:r>
              <a:rPr lang="en" sz="1100" b="1">
                <a:latin typeface="Montserrat"/>
                <a:ea typeface="Montserrat"/>
                <a:cs typeface="Montserrat"/>
                <a:sym typeface="Montserrat"/>
              </a:rPr>
              <a:t>30 1-BR units at 60% AMI IZ units </a:t>
            </a:r>
            <a:r>
              <a:rPr lang="en" sz="1100">
                <a:latin typeface="Montserrat"/>
                <a:ea typeface="Montserrat"/>
                <a:cs typeface="Montserrat"/>
                <a:sym typeface="Montserrat"/>
              </a:rPr>
              <a:t>(out of 120)</a:t>
            </a:r>
            <a:endParaRPr sz="1100">
              <a:latin typeface="Montserrat"/>
              <a:ea typeface="Montserrat"/>
              <a:cs typeface="Montserrat"/>
              <a:sym typeface="Montserrat"/>
            </a:endParaRPr>
          </a:p>
          <a:p>
            <a:pPr marL="0" lvl="0" indent="0" algn="l" rtl="0">
              <a:lnSpc>
                <a:spcPct val="115000"/>
              </a:lnSpc>
              <a:spcBef>
                <a:spcPts val="0"/>
              </a:spcBef>
              <a:spcAft>
                <a:spcPts val="0"/>
              </a:spcAft>
              <a:buClr>
                <a:srgbClr val="000000"/>
              </a:buClr>
              <a:buFont typeface="Arial"/>
              <a:buNone/>
            </a:pPr>
            <a:endParaRPr sz="1100" b="1">
              <a:latin typeface="Montserrat"/>
              <a:ea typeface="Montserrat"/>
              <a:cs typeface="Montserrat"/>
              <a:sym typeface="Montserrat"/>
            </a:endParaRPr>
          </a:p>
          <a:p>
            <a:pPr marL="0" lvl="0" indent="0" algn="l" rtl="0">
              <a:lnSpc>
                <a:spcPct val="115000"/>
              </a:lnSpc>
              <a:spcBef>
                <a:spcPts val="0"/>
              </a:spcBef>
              <a:spcAft>
                <a:spcPts val="0"/>
              </a:spcAft>
              <a:buClr>
                <a:srgbClr val="000000"/>
              </a:buClr>
              <a:buFont typeface="Arial"/>
              <a:buNone/>
            </a:pPr>
            <a:r>
              <a:rPr lang="en" sz="1100" b="1">
                <a:latin typeface="Montserrat"/>
                <a:ea typeface="Montserrat"/>
                <a:cs typeface="Montserrat"/>
                <a:sym typeface="Montserrat"/>
              </a:rPr>
              <a:t>15,542 SF retail space</a:t>
            </a:r>
            <a:r>
              <a:rPr lang="en" sz="1100">
                <a:latin typeface="Montserrat"/>
                <a:ea typeface="Montserrat"/>
                <a:cs typeface="Montserrat"/>
                <a:sym typeface="Montserrat"/>
              </a:rPr>
              <a:t> for </a:t>
            </a:r>
            <a:r>
              <a:rPr lang="en" sz="1100" b="1">
                <a:latin typeface="Montserrat"/>
                <a:ea typeface="Montserrat"/>
                <a:cs typeface="Montserrat"/>
                <a:sym typeface="Montserrat"/>
              </a:rPr>
              <a:t>4 tenants </a:t>
            </a:r>
            <a:r>
              <a:rPr lang="en" sz="1100">
                <a:latin typeface="Montserrat"/>
                <a:ea typeface="Montserrat"/>
                <a:cs typeface="Montserrat"/>
                <a:sym typeface="Montserrat"/>
              </a:rPr>
              <a:t>with entrances at street corners</a:t>
            </a:r>
            <a:endParaRPr sz="1100">
              <a:latin typeface="Montserrat"/>
              <a:ea typeface="Montserrat"/>
              <a:cs typeface="Montserrat"/>
              <a:sym typeface="Montserrat"/>
            </a:endParaRPr>
          </a:p>
          <a:p>
            <a:pPr marL="0" lvl="0" indent="0" algn="l" rtl="0">
              <a:lnSpc>
                <a:spcPct val="115000"/>
              </a:lnSpc>
              <a:spcBef>
                <a:spcPts val="0"/>
              </a:spcBef>
              <a:spcAft>
                <a:spcPts val="0"/>
              </a:spcAft>
              <a:buClr>
                <a:srgbClr val="000000"/>
              </a:buClr>
              <a:buFont typeface="Arial"/>
              <a:buNone/>
            </a:pPr>
            <a:endParaRPr sz="1100">
              <a:latin typeface="Montserrat"/>
              <a:ea typeface="Montserrat"/>
              <a:cs typeface="Montserrat"/>
              <a:sym typeface="Montserrat"/>
            </a:endParaRPr>
          </a:p>
          <a:p>
            <a:pPr marL="0" lvl="0" indent="0" algn="l" rtl="0">
              <a:lnSpc>
                <a:spcPct val="115000"/>
              </a:lnSpc>
              <a:spcBef>
                <a:spcPts val="0"/>
              </a:spcBef>
              <a:spcAft>
                <a:spcPts val="0"/>
              </a:spcAft>
              <a:buClr>
                <a:srgbClr val="000000"/>
              </a:buClr>
              <a:buFont typeface="Arial"/>
              <a:buNone/>
            </a:pPr>
            <a:r>
              <a:rPr lang="en" sz="1100">
                <a:latin typeface="Montserrat"/>
                <a:ea typeface="Montserrat"/>
                <a:cs typeface="Montserrat"/>
                <a:sym typeface="Montserrat"/>
              </a:rPr>
              <a:t>Targeting </a:t>
            </a:r>
            <a:r>
              <a:rPr lang="en" sz="1100" b="1">
                <a:latin typeface="Montserrat"/>
                <a:ea typeface="Montserrat"/>
                <a:cs typeface="Montserrat"/>
                <a:sym typeface="Montserrat"/>
              </a:rPr>
              <a:t>Earth Advantage Multifamily Certification</a:t>
            </a:r>
            <a:r>
              <a:rPr lang="en" sz="1100">
                <a:latin typeface="Montserrat"/>
                <a:ea typeface="Montserrat"/>
                <a:cs typeface="Montserrat"/>
                <a:sym typeface="Montserrat"/>
              </a:rPr>
              <a:t> and comparable EUI performance to affordable building</a:t>
            </a:r>
            <a:endParaRPr sz="1100">
              <a:latin typeface="Montserrat"/>
              <a:ea typeface="Montserrat"/>
              <a:cs typeface="Montserrat"/>
              <a:sym typeface="Montserrat"/>
            </a:endParaRPr>
          </a:p>
        </p:txBody>
      </p:sp>
      <p:sp>
        <p:nvSpPr>
          <p:cNvPr id="215" name="Google Shape;215;p26"/>
          <p:cNvSpPr txBox="1"/>
          <p:nvPr/>
        </p:nvSpPr>
        <p:spPr>
          <a:xfrm>
            <a:off x="-4248600" y="12042640"/>
            <a:ext cx="4151400" cy="2365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Font typeface="Arial"/>
              <a:buNone/>
            </a:pPr>
            <a:r>
              <a:rPr lang="en" sz="1100" b="1">
                <a:latin typeface="Montserrat"/>
                <a:ea typeface="Montserrat"/>
                <a:cs typeface="Montserrat"/>
                <a:sym typeface="Montserrat"/>
              </a:rPr>
              <a:t>129 units total</a:t>
            </a:r>
            <a:endParaRPr sz="1100" b="1">
              <a:latin typeface="Montserrat"/>
              <a:ea typeface="Montserrat"/>
              <a:cs typeface="Montserrat"/>
              <a:sym typeface="Montserrat"/>
            </a:endParaRPr>
          </a:p>
          <a:p>
            <a:pPr marL="0" lvl="0" indent="0" algn="l" rtl="0">
              <a:lnSpc>
                <a:spcPct val="115000"/>
              </a:lnSpc>
              <a:spcBef>
                <a:spcPts val="0"/>
              </a:spcBef>
              <a:spcAft>
                <a:spcPts val="0"/>
              </a:spcAft>
              <a:buClr>
                <a:srgbClr val="000000"/>
              </a:buClr>
              <a:buFont typeface="Arial"/>
              <a:buNone/>
            </a:pPr>
            <a:endParaRPr sz="1100">
              <a:latin typeface="Montserrat"/>
              <a:ea typeface="Montserrat"/>
              <a:cs typeface="Montserrat"/>
              <a:sym typeface="Montserrat"/>
            </a:endParaRPr>
          </a:p>
          <a:p>
            <a:pPr marL="0" lvl="0" indent="0" algn="l" rtl="0">
              <a:lnSpc>
                <a:spcPct val="115000"/>
              </a:lnSpc>
              <a:spcBef>
                <a:spcPts val="0"/>
              </a:spcBef>
              <a:spcAft>
                <a:spcPts val="0"/>
              </a:spcAft>
              <a:buClr>
                <a:srgbClr val="000000"/>
              </a:buClr>
              <a:buFont typeface="Arial"/>
              <a:buNone/>
            </a:pPr>
            <a:r>
              <a:rPr lang="en" sz="1100" b="1">
                <a:latin typeface="Montserrat"/>
                <a:ea typeface="Montserrat"/>
                <a:cs typeface="Montserrat"/>
                <a:sym typeface="Montserrat"/>
              </a:rPr>
              <a:t>8 units at 30% AMI</a:t>
            </a:r>
            <a:r>
              <a:rPr lang="en" sz="1100">
                <a:latin typeface="Montserrat"/>
                <a:ea typeface="Montserrat"/>
                <a:cs typeface="Montserrat"/>
                <a:sym typeface="Montserrat"/>
              </a:rPr>
              <a:t>, </a:t>
            </a:r>
            <a:r>
              <a:rPr lang="en" sz="1100" b="1">
                <a:latin typeface="Montserrat"/>
                <a:ea typeface="Montserrat"/>
                <a:cs typeface="Montserrat"/>
                <a:sym typeface="Montserrat"/>
              </a:rPr>
              <a:t>121 units at 60% AMI</a:t>
            </a:r>
            <a:endParaRPr sz="1100" b="1">
              <a:latin typeface="Montserrat"/>
              <a:ea typeface="Montserrat"/>
              <a:cs typeface="Montserrat"/>
              <a:sym typeface="Montserrat"/>
            </a:endParaRPr>
          </a:p>
          <a:p>
            <a:pPr marL="0" lvl="0" indent="0" algn="l" rtl="0">
              <a:lnSpc>
                <a:spcPct val="115000"/>
              </a:lnSpc>
              <a:spcBef>
                <a:spcPts val="0"/>
              </a:spcBef>
              <a:spcAft>
                <a:spcPts val="0"/>
              </a:spcAft>
              <a:buClr>
                <a:srgbClr val="000000"/>
              </a:buClr>
              <a:buFont typeface="Arial"/>
              <a:buNone/>
            </a:pPr>
            <a:endParaRPr sz="1100">
              <a:latin typeface="Montserrat"/>
              <a:ea typeface="Montserrat"/>
              <a:cs typeface="Montserrat"/>
              <a:sym typeface="Montserrat"/>
            </a:endParaRPr>
          </a:p>
          <a:p>
            <a:pPr marL="0" lvl="0" indent="0" algn="l" rtl="0">
              <a:lnSpc>
                <a:spcPct val="115000"/>
              </a:lnSpc>
              <a:spcBef>
                <a:spcPts val="0"/>
              </a:spcBef>
              <a:spcAft>
                <a:spcPts val="0"/>
              </a:spcAft>
              <a:buClr>
                <a:srgbClr val="000000"/>
              </a:buClr>
              <a:buFont typeface="Arial"/>
              <a:buNone/>
            </a:pPr>
            <a:r>
              <a:rPr lang="en" sz="1100">
                <a:latin typeface="Montserrat"/>
                <a:ea typeface="Montserrat"/>
                <a:cs typeface="Montserrat"/>
                <a:sym typeface="Montserrat"/>
              </a:rPr>
              <a:t>Unit mix per PHB Bond </a:t>
            </a:r>
            <a:r>
              <a:rPr lang="en" sz="1100" b="1">
                <a:latin typeface="Montserrat"/>
                <a:ea typeface="Montserrat"/>
                <a:cs typeface="Montserrat"/>
                <a:sym typeface="Montserrat"/>
              </a:rPr>
              <a:t>50% 2-BR or greater</a:t>
            </a:r>
            <a:r>
              <a:rPr lang="en" sz="1100">
                <a:latin typeface="Montserrat"/>
                <a:ea typeface="Montserrat"/>
                <a:cs typeface="Montserrat"/>
                <a:sym typeface="Montserrat"/>
              </a:rPr>
              <a:t> target</a:t>
            </a:r>
            <a:endParaRPr sz="1100">
              <a:latin typeface="Montserrat"/>
              <a:ea typeface="Montserrat"/>
              <a:cs typeface="Montserrat"/>
              <a:sym typeface="Montserrat"/>
            </a:endParaRPr>
          </a:p>
          <a:p>
            <a:pPr marL="0" lvl="0" indent="0" algn="l" rtl="0">
              <a:lnSpc>
                <a:spcPct val="115000"/>
              </a:lnSpc>
              <a:spcBef>
                <a:spcPts val="0"/>
              </a:spcBef>
              <a:spcAft>
                <a:spcPts val="0"/>
              </a:spcAft>
              <a:buClr>
                <a:srgbClr val="000000"/>
              </a:buClr>
              <a:buFont typeface="Arial"/>
              <a:buNone/>
            </a:pPr>
            <a:endParaRPr sz="1100">
              <a:latin typeface="Montserrat"/>
              <a:ea typeface="Montserrat"/>
              <a:cs typeface="Montserrat"/>
              <a:sym typeface="Montserrat"/>
            </a:endParaRPr>
          </a:p>
          <a:p>
            <a:pPr marL="0" lvl="0" indent="0" algn="l" rtl="0">
              <a:lnSpc>
                <a:spcPct val="115000"/>
              </a:lnSpc>
              <a:spcBef>
                <a:spcPts val="0"/>
              </a:spcBef>
              <a:spcAft>
                <a:spcPts val="0"/>
              </a:spcAft>
              <a:buNone/>
            </a:pPr>
            <a:r>
              <a:rPr lang="en" sz="1100" b="1">
                <a:latin typeface="Montserrat"/>
                <a:ea typeface="Montserrat"/>
                <a:cs typeface="Montserrat"/>
                <a:sym typeface="Montserrat"/>
              </a:rPr>
              <a:t>Units sizes</a:t>
            </a:r>
            <a:r>
              <a:rPr lang="en" sz="1100">
                <a:latin typeface="Montserrat"/>
                <a:ea typeface="Montserrat"/>
                <a:cs typeface="Montserrat"/>
                <a:sym typeface="Montserrat"/>
              </a:rPr>
              <a:t> are slightly smaller than LA Pluie because unit areas follow Oregon Housing and Community Services </a:t>
            </a:r>
            <a:r>
              <a:rPr lang="en" sz="1100" b="1">
                <a:latin typeface="Montserrat"/>
                <a:ea typeface="Montserrat"/>
                <a:cs typeface="Montserrat"/>
                <a:sym typeface="Montserrat"/>
              </a:rPr>
              <a:t>(OHCS) Design Guidelines </a:t>
            </a:r>
            <a:endParaRPr sz="1100" b="1">
              <a:latin typeface="Montserrat"/>
              <a:ea typeface="Montserrat"/>
              <a:cs typeface="Montserrat"/>
              <a:sym typeface="Montserrat"/>
            </a:endParaRPr>
          </a:p>
          <a:p>
            <a:pPr marL="0" lvl="0" indent="0" algn="l" rtl="0">
              <a:lnSpc>
                <a:spcPct val="115000"/>
              </a:lnSpc>
              <a:spcBef>
                <a:spcPts val="0"/>
              </a:spcBef>
              <a:spcAft>
                <a:spcPts val="0"/>
              </a:spcAft>
              <a:buNone/>
            </a:pPr>
            <a:endParaRPr sz="1100" b="1">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100">
                <a:solidFill>
                  <a:schemeClr val="dk1"/>
                </a:solidFill>
                <a:latin typeface="Montserrat"/>
                <a:ea typeface="Montserrat"/>
                <a:cs typeface="Montserrat"/>
                <a:sym typeface="Montserrat"/>
              </a:rPr>
              <a:t>Targeting </a:t>
            </a:r>
            <a:r>
              <a:rPr lang="en" sz="1100" b="1">
                <a:solidFill>
                  <a:schemeClr val="dk1"/>
                </a:solidFill>
                <a:latin typeface="Montserrat"/>
                <a:ea typeface="Montserrat"/>
                <a:cs typeface="Montserrat"/>
                <a:sym typeface="Montserrat"/>
              </a:rPr>
              <a:t>Earth Advantage Multifamily Certification</a:t>
            </a:r>
            <a:r>
              <a:rPr lang="en" sz="1100">
                <a:solidFill>
                  <a:schemeClr val="dk1"/>
                </a:solidFill>
                <a:latin typeface="Montserrat"/>
                <a:ea typeface="Montserrat"/>
                <a:cs typeface="Montserrat"/>
                <a:sym typeface="Montserrat"/>
              </a:rPr>
              <a:t>, </a:t>
            </a:r>
            <a:r>
              <a:rPr lang="en" sz="1100" b="1">
                <a:solidFill>
                  <a:schemeClr val="dk1"/>
                </a:solidFill>
                <a:latin typeface="Montserrat"/>
                <a:ea typeface="Montserrat"/>
                <a:cs typeface="Montserrat"/>
                <a:sym typeface="Montserrat"/>
              </a:rPr>
              <a:t>&lt;28 EUI required</a:t>
            </a:r>
            <a:r>
              <a:rPr lang="en" sz="1100">
                <a:solidFill>
                  <a:schemeClr val="dk1"/>
                </a:solidFill>
                <a:latin typeface="Montserrat"/>
                <a:ea typeface="Montserrat"/>
                <a:cs typeface="Montserrat"/>
                <a:sym typeface="Montserrat"/>
              </a:rPr>
              <a:t> of PHB Bond funded projects</a:t>
            </a:r>
            <a:endParaRPr sz="1100" b="1">
              <a:latin typeface="Montserrat"/>
              <a:ea typeface="Montserrat"/>
              <a:cs typeface="Montserrat"/>
              <a:sym typeface="Montserrat"/>
            </a:endParaRPr>
          </a:p>
          <a:p>
            <a:pPr marL="0" lvl="0" indent="0" algn="l" rtl="0">
              <a:lnSpc>
                <a:spcPct val="115000"/>
              </a:lnSpc>
              <a:spcBef>
                <a:spcPts val="0"/>
              </a:spcBef>
              <a:spcAft>
                <a:spcPts val="0"/>
              </a:spcAft>
              <a:buNone/>
            </a:pPr>
            <a:endParaRPr sz="1100" b="1">
              <a:latin typeface="Montserrat"/>
              <a:ea typeface="Montserrat"/>
              <a:cs typeface="Montserrat"/>
              <a:sym typeface="Montserrat"/>
            </a:endParaRPr>
          </a:p>
          <a:p>
            <a:pPr marL="0" lvl="0" indent="0" algn="l" rtl="0">
              <a:lnSpc>
                <a:spcPct val="115000"/>
              </a:lnSpc>
              <a:spcBef>
                <a:spcPts val="0"/>
              </a:spcBef>
              <a:spcAft>
                <a:spcPts val="0"/>
              </a:spcAft>
              <a:buNone/>
            </a:pPr>
            <a:endParaRPr sz="1100" b="1">
              <a:latin typeface="Montserrat"/>
              <a:ea typeface="Montserrat"/>
              <a:cs typeface="Montserrat"/>
              <a:sym typeface="Montserrat"/>
            </a:endParaRPr>
          </a:p>
        </p:txBody>
      </p:sp>
      <p:sp>
        <p:nvSpPr>
          <p:cNvPr id="216" name="Google Shape;216;p26"/>
          <p:cNvSpPr txBox="1"/>
          <p:nvPr/>
        </p:nvSpPr>
        <p:spPr>
          <a:xfrm>
            <a:off x="9590000" y="449700"/>
            <a:ext cx="4229100" cy="3885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000000"/>
              </a:buClr>
              <a:buSzPts val="1100"/>
              <a:buFont typeface="Arial"/>
              <a:buNone/>
            </a:pPr>
            <a:endParaRPr sz="1100" b="1">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r>
              <a:rPr lang="en" sz="1100" b="1">
                <a:latin typeface="Montserrat"/>
                <a:ea typeface="Montserrat"/>
                <a:cs typeface="Montserrat"/>
                <a:sym typeface="Montserrat"/>
              </a:rPr>
              <a:t>LA PLUIE - MARKET RATE</a:t>
            </a:r>
            <a:endParaRPr sz="1100" b="1">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r>
              <a:rPr lang="en" sz="1100">
                <a:latin typeface="Montserrat"/>
                <a:ea typeface="Montserrat"/>
                <a:cs typeface="Montserrat"/>
                <a:sym typeface="Montserrat"/>
              </a:rPr>
              <a:t>WEST ELEVATION - NE GRAND</a:t>
            </a:r>
            <a:endParaRPr sz="1100">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7"/>
          <p:cNvPicPr preferRelativeResize="0"/>
          <p:nvPr/>
        </p:nvPicPr>
        <p:blipFill rotWithShape="1">
          <a:blip r:embed="rId3">
            <a:alphaModFix/>
          </a:blip>
          <a:srcRect l="17829" r="15065"/>
          <a:stretch/>
        </p:blipFill>
        <p:spPr>
          <a:xfrm>
            <a:off x="4608600" y="3657600"/>
            <a:ext cx="4600400" cy="3856050"/>
          </a:xfrm>
          <a:prstGeom prst="rect">
            <a:avLst/>
          </a:prstGeom>
          <a:noFill/>
          <a:ln>
            <a:noFill/>
          </a:ln>
        </p:spPr>
      </p:pic>
      <p:pic>
        <p:nvPicPr>
          <p:cNvPr id="222" name="Google Shape;222;p27"/>
          <p:cNvPicPr preferRelativeResize="0"/>
          <p:nvPr/>
        </p:nvPicPr>
        <p:blipFill rotWithShape="1">
          <a:blip r:embed="rId4">
            <a:alphaModFix/>
          </a:blip>
          <a:srcRect l="15870" r="17024"/>
          <a:stretch/>
        </p:blipFill>
        <p:spPr>
          <a:xfrm>
            <a:off x="4597850" y="-122250"/>
            <a:ext cx="4600400" cy="3856050"/>
          </a:xfrm>
          <a:prstGeom prst="rect">
            <a:avLst/>
          </a:prstGeom>
          <a:noFill/>
          <a:ln>
            <a:noFill/>
          </a:ln>
        </p:spPr>
      </p:pic>
      <p:grpSp>
        <p:nvGrpSpPr>
          <p:cNvPr id="223" name="Google Shape;223;p27"/>
          <p:cNvGrpSpPr/>
          <p:nvPr/>
        </p:nvGrpSpPr>
        <p:grpSpPr>
          <a:xfrm>
            <a:off x="4900489" y="3473582"/>
            <a:ext cx="4151578" cy="830262"/>
            <a:chOff x="601675" y="3485500"/>
            <a:chExt cx="4006928" cy="801411"/>
          </a:xfrm>
        </p:grpSpPr>
        <p:pic>
          <p:nvPicPr>
            <p:cNvPr id="224" name="Google Shape;224;p27"/>
            <p:cNvPicPr preferRelativeResize="0"/>
            <p:nvPr/>
          </p:nvPicPr>
          <p:blipFill rotWithShape="1">
            <a:blip r:embed="rId5">
              <a:alphaModFix/>
            </a:blip>
            <a:srcRect l="2879" r="60208"/>
            <a:stretch/>
          </p:blipFill>
          <p:spPr>
            <a:xfrm>
              <a:off x="1403071" y="3485513"/>
              <a:ext cx="801378" cy="801380"/>
            </a:xfrm>
            <a:prstGeom prst="rect">
              <a:avLst/>
            </a:prstGeom>
            <a:noFill/>
            <a:ln>
              <a:noFill/>
            </a:ln>
          </p:spPr>
        </p:pic>
        <p:pic>
          <p:nvPicPr>
            <p:cNvPr id="225" name="Google Shape;225;p27"/>
            <p:cNvPicPr preferRelativeResize="0"/>
            <p:nvPr/>
          </p:nvPicPr>
          <p:blipFill rotWithShape="1">
            <a:blip r:embed="rId6">
              <a:alphaModFix/>
            </a:blip>
            <a:srcRect r="32998"/>
            <a:stretch/>
          </p:blipFill>
          <p:spPr>
            <a:xfrm>
              <a:off x="2204460" y="3485531"/>
              <a:ext cx="801379" cy="801380"/>
            </a:xfrm>
            <a:prstGeom prst="rect">
              <a:avLst/>
            </a:prstGeom>
            <a:noFill/>
            <a:ln>
              <a:noFill/>
            </a:ln>
          </p:spPr>
        </p:pic>
        <p:pic>
          <p:nvPicPr>
            <p:cNvPr id="226" name="Google Shape;226;p27"/>
            <p:cNvPicPr preferRelativeResize="0"/>
            <p:nvPr/>
          </p:nvPicPr>
          <p:blipFill>
            <a:blip r:embed="rId7">
              <a:alphaModFix/>
            </a:blip>
            <a:stretch>
              <a:fillRect/>
            </a:stretch>
          </p:blipFill>
          <p:spPr>
            <a:xfrm>
              <a:off x="3005860" y="3485511"/>
              <a:ext cx="801381" cy="801381"/>
            </a:xfrm>
            <a:prstGeom prst="rect">
              <a:avLst/>
            </a:prstGeom>
            <a:noFill/>
            <a:ln>
              <a:noFill/>
            </a:ln>
          </p:spPr>
        </p:pic>
        <p:pic>
          <p:nvPicPr>
            <p:cNvPr id="227" name="Google Shape;227;p27"/>
            <p:cNvPicPr preferRelativeResize="0"/>
            <p:nvPr/>
          </p:nvPicPr>
          <p:blipFill rotWithShape="1">
            <a:blip r:embed="rId8">
              <a:alphaModFix/>
            </a:blip>
            <a:srcRect l="16666" r="16666"/>
            <a:stretch/>
          </p:blipFill>
          <p:spPr>
            <a:xfrm>
              <a:off x="3807221" y="3485513"/>
              <a:ext cx="801382" cy="801380"/>
            </a:xfrm>
            <a:prstGeom prst="rect">
              <a:avLst/>
            </a:prstGeom>
            <a:noFill/>
            <a:ln>
              <a:noFill/>
            </a:ln>
          </p:spPr>
        </p:pic>
        <p:pic>
          <p:nvPicPr>
            <p:cNvPr id="228" name="Google Shape;228;p27"/>
            <p:cNvPicPr preferRelativeResize="0"/>
            <p:nvPr/>
          </p:nvPicPr>
          <p:blipFill rotWithShape="1">
            <a:blip r:embed="rId9">
              <a:alphaModFix/>
            </a:blip>
            <a:srcRect l="3455" t="2534" r="69210" b="71465"/>
            <a:stretch/>
          </p:blipFill>
          <p:spPr>
            <a:xfrm>
              <a:off x="601675" y="3485500"/>
              <a:ext cx="801400" cy="801400"/>
            </a:xfrm>
            <a:prstGeom prst="rect">
              <a:avLst/>
            </a:prstGeom>
            <a:noFill/>
            <a:ln>
              <a:noFill/>
            </a:ln>
          </p:spPr>
        </p:pic>
      </p:grpSp>
      <p:sp>
        <p:nvSpPr>
          <p:cNvPr id="229" name="Google Shape;229;p27"/>
          <p:cNvSpPr txBox="1"/>
          <p:nvPr/>
        </p:nvSpPr>
        <p:spPr>
          <a:xfrm>
            <a:off x="9136675" y="2117700"/>
            <a:ext cx="4229100" cy="1387500"/>
          </a:xfrm>
          <a:prstGeom prst="rect">
            <a:avLst/>
          </a:prstGeom>
          <a:noFill/>
          <a:ln>
            <a:noFill/>
          </a:ln>
        </p:spPr>
        <p:txBody>
          <a:bodyPr spcFirstLastPara="1" wrap="square" lIns="91425" tIns="45700" rIns="91425" bIns="45700" anchor="b" anchorCtr="0">
            <a:noAutofit/>
          </a:bodyPr>
          <a:lstStyle/>
          <a:p>
            <a:pPr marL="0" lvl="0" indent="0" algn="l" rtl="0">
              <a:lnSpc>
                <a:spcPct val="115000"/>
              </a:lnSpc>
              <a:spcBef>
                <a:spcPts val="0"/>
              </a:spcBef>
              <a:spcAft>
                <a:spcPts val="0"/>
              </a:spcAft>
              <a:buClr>
                <a:srgbClr val="000000"/>
              </a:buClr>
              <a:buFont typeface="Arial"/>
              <a:buNone/>
            </a:pPr>
            <a:endParaRPr sz="1100" b="1">
              <a:solidFill>
                <a:srgbClr val="000000"/>
              </a:solidFill>
              <a:latin typeface="Montserrat"/>
              <a:ea typeface="Montserrat"/>
              <a:cs typeface="Montserrat"/>
              <a:sym typeface="Montserrat"/>
            </a:endParaRPr>
          </a:p>
          <a:p>
            <a:pPr marL="0" lvl="0" indent="0" algn="r" rtl="0">
              <a:lnSpc>
                <a:spcPct val="115000"/>
              </a:lnSpc>
              <a:spcBef>
                <a:spcPts val="0"/>
              </a:spcBef>
              <a:spcAft>
                <a:spcPts val="0"/>
              </a:spcAft>
              <a:buClr>
                <a:srgbClr val="000000"/>
              </a:buClr>
              <a:buFont typeface="Arial"/>
              <a:buNone/>
            </a:pPr>
            <a:r>
              <a:rPr lang="en" sz="1100" b="1">
                <a:solidFill>
                  <a:srgbClr val="000000"/>
                </a:solidFill>
                <a:latin typeface="Montserrat"/>
                <a:ea typeface="Montserrat"/>
                <a:cs typeface="Montserrat"/>
                <a:sym typeface="Montserrat"/>
              </a:rPr>
              <a:t>BUILDING HEIGHT</a:t>
            </a:r>
            <a:endParaRPr sz="1100">
              <a:solidFill>
                <a:srgbClr val="000000"/>
              </a:solidFill>
              <a:latin typeface="Montserrat"/>
              <a:ea typeface="Montserrat"/>
              <a:cs typeface="Montserrat"/>
              <a:sym typeface="Montserrat"/>
            </a:endParaRPr>
          </a:p>
          <a:p>
            <a:pPr marL="0" lvl="0" indent="0" algn="r" rtl="0">
              <a:lnSpc>
                <a:spcPct val="115000"/>
              </a:lnSpc>
              <a:spcBef>
                <a:spcPts val="0"/>
              </a:spcBef>
              <a:spcAft>
                <a:spcPts val="0"/>
              </a:spcAft>
              <a:buClr>
                <a:srgbClr val="000000"/>
              </a:buClr>
              <a:buFont typeface="Arial"/>
              <a:buNone/>
            </a:pPr>
            <a:r>
              <a:rPr lang="en" sz="1100">
                <a:solidFill>
                  <a:srgbClr val="000000"/>
                </a:solidFill>
                <a:latin typeface="Montserrat"/>
                <a:ea typeface="Montserrat"/>
                <a:cs typeface="Montserrat"/>
                <a:sym typeface="Montserrat"/>
              </a:rPr>
              <a:t>NE GRAND &amp; NE IRVING - 99’</a:t>
            </a:r>
            <a:endParaRPr sz="1100">
              <a:solidFill>
                <a:srgbClr val="000000"/>
              </a:solidFill>
              <a:latin typeface="Montserrat"/>
              <a:ea typeface="Montserrat"/>
              <a:cs typeface="Montserrat"/>
              <a:sym typeface="Montserrat"/>
            </a:endParaRPr>
          </a:p>
          <a:p>
            <a:pPr marL="0" lvl="0" indent="0" algn="r" rtl="0">
              <a:lnSpc>
                <a:spcPct val="115000"/>
              </a:lnSpc>
              <a:spcBef>
                <a:spcPts val="0"/>
              </a:spcBef>
              <a:spcAft>
                <a:spcPts val="0"/>
              </a:spcAft>
              <a:buClr>
                <a:srgbClr val="000000"/>
              </a:buClr>
              <a:buFont typeface="Arial"/>
              <a:buNone/>
            </a:pPr>
            <a:r>
              <a:rPr lang="en" sz="1100">
                <a:solidFill>
                  <a:srgbClr val="000000"/>
                </a:solidFill>
                <a:latin typeface="Montserrat"/>
                <a:ea typeface="Montserrat"/>
                <a:cs typeface="Montserrat"/>
                <a:sym typeface="Montserrat"/>
              </a:rPr>
              <a:t>NE 6TH &amp; NE OREGON - </a:t>
            </a:r>
            <a:r>
              <a:rPr lang="en" sz="1100">
                <a:latin typeface="Montserrat"/>
                <a:ea typeface="Montserrat"/>
                <a:cs typeface="Montserrat"/>
                <a:sym typeface="Montserrat"/>
              </a:rPr>
              <a:t>80</a:t>
            </a:r>
            <a:r>
              <a:rPr lang="en" sz="1100">
                <a:solidFill>
                  <a:srgbClr val="000000"/>
                </a:solidFill>
                <a:latin typeface="Montserrat"/>
                <a:ea typeface="Montserrat"/>
                <a:cs typeface="Montserrat"/>
                <a:sym typeface="Montserrat"/>
              </a:rPr>
              <a:t>’</a:t>
            </a:r>
            <a:endParaRPr sz="1100">
              <a:latin typeface="Montserrat"/>
              <a:ea typeface="Montserrat"/>
              <a:cs typeface="Montserrat"/>
              <a:sym typeface="Montserrat"/>
            </a:endParaRPr>
          </a:p>
        </p:txBody>
      </p:sp>
      <p:cxnSp>
        <p:nvCxnSpPr>
          <p:cNvPr id="230" name="Google Shape;230;p27"/>
          <p:cNvCxnSpPr/>
          <p:nvPr/>
        </p:nvCxnSpPr>
        <p:spPr>
          <a:xfrm>
            <a:off x="9052175" y="779625"/>
            <a:ext cx="4286100" cy="0"/>
          </a:xfrm>
          <a:prstGeom prst="straightConnector1">
            <a:avLst/>
          </a:prstGeom>
          <a:noFill/>
          <a:ln w="28575" cap="flat" cmpd="sng">
            <a:solidFill>
              <a:srgbClr val="FF0000"/>
            </a:solidFill>
            <a:prstDash val="solid"/>
            <a:round/>
            <a:headEnd type="none" w="med" len="med"/>
            <a:tailEnd type="none" w="med" len="med"/>
          </a:ln>
        </p:spPr>
      </p:cxnSp>
      <p:cxnSp>
        <p:nvCxnSpPr>
          <p:cNvPr id="231" name="Google Shape;231;p27"/>
          <p:cNvCxnSpPr/>
          <p:nvPr/>
        </p:nvCxnSpPr>
        <p:spPr>
          <a:xfrm>
            <a:off x="8892975" y="1746775"/>
            <a:ext cx="4455600" cy="0"/>
          </a:xfrm>
          <a:prstGeom prst="straightConnector1">
            <a:avLst/>
          </a:prstGeom>
          <a:noFill/>
          <a:ln w="28575" cap="flat" cmpd="sng">
            <a:solidFill>
              <a:srgbClr val="FF0000"/>
            </a:solidFill>
            <a:prstDash val="solid"/>
            <a:round/>
            <a:headEnd type="none" w="med" len="med"/>
            <a:tailEnd type="none" w="med" len="med"/>
          </a:ln>
        </p:spPr>
      </p:cxnSp>
      <p:cxnSp>
        <p:nvCxnSpPr>
          <p:cNvPr id="232" name="Google Shape;232;p27"/>
          <p:cNvCxnSpPr/>
          <p:nvPr/>
        </p:nvCxnSpPr>
        <p:spPr>
          <a:xfrm>
            <a:off x="8865975" y="2030275"/>
            <a:ext cx="4472400" cy="0"/>
          </a:xfrm>
          <a:prstGeom prst="straightConnector1">
            <a:avLst/>
          </a:prstGeom>
          <a:noFill/>
          <a:ln w="28575" cap="flat" cmpd="sng">
            <a:solidFill>
              <a:srgbClr val="FF0000"/>
            </a:solidFill>
            <a:prstDash val="solid"/>
            <a:round/>
            <a:headEnd type="none" w="med" len="med"/>
            <a:tailEnd type="none" w="med" len="med"/>
          </a:ln>
        </p:spPr>
      </p:cxnSp>
      <p:sp>
        <p:nvSpPr>
          <p:cNvPr id="233" name="Google Shape;233;p27"/>
          <p:cNvSpPr txBox="1"/>
          <p:nvPr/>
        </p:nvSpPr>
        <p:spPr>
          <a:xfrm>
            <a:off x="9121675" y="770325"/>
            <a:ext cx="4229100" cy="974400"/>
          </a:xfrm>
          <a:prstGeom prst="rect">
            <a:avLst/>
          </a:prstGeom>
          <a:noFill/>
          <a:ln>
            <a:noFill/>
          </a:ln>
        </p:spPr>
        <p:txBody>
          <a:bodyPr spcFirstLastPara="1" wrap="square" lIns="91425" tIns="45700" rIns="91425" bIns="45700" anchor="ctr" anchorCtr="0">
            <a:noAutofit/>
          </a:bodyPr>
          <a:lstStyle/>
          <a:p>
            <a:pPr marL="0" lvl="0" indent="0" algn="r" rtl="0">
              <a:lnSpc>
                <a:spcPct val="150000"/>
              </a:lnSpc>
              <a:spcBef>
                <a:spcPts val="0"/>
              </a:spcBef>
              <a:spcAft>
                <a:spcPts val="0"/>
              </a:spcAft>
              <a:buClr>
                <a:srgbClr val="000000"/>
              </a:buClr>
              <a:buFont typeface="Arial"/>
              <a:buNone/>
            </a:pPr>
            <a:r>
              <a:rPr lang="en" sz="1100" b="1">
                <a:solidFill>
                  <a:srgbClr val="000000"/>
                </a:solidFill>
                <a:latin typeface="Montserrat"/>
                <a:ea typeface="Montserrat"/>
                <a:cs typeface="Montserrat"/>
                <a:sym typeface="Montserrat"/>
              </a:rPr>
              <a:t>RESIDENTIAL UNITS &amp; AMENITIES</a:t>
            </a:r>
            <a:endParaRPr sz="1100">
              <a:solidFill>
                <a:srgbClr val="000000"/>
              </a:solidFill>
              <a:latin typeface="Montserrat"/>
              <a:ea typeface="Montserrat"/>
              <a:cs typeface="Montserrat"/>
              <a:sym typeface="Montserrat"/>
            </a:endParaRPr>
          </a:p>
        </p:txBody>
      </p:sp>
      <p:sp>
        <p:nvSpPr>
          <p:cNvPr id="234" name="Google Shape;234;p27"/>
          <p:cNvSpPr txBox="1"/>
          <p:nvPr/>
        </p:nvSpPr>
        <p:spPr>
          <a:xfrm>
            <a:off x="9312775" y="1744750"/>
            <a:ext cx="4038000" cy="411900"/>
          </a:xfrm>
          <a:prstGeom prst="rect">
            <a:avLst/>
          </a:prstGeom>
          <a:noFill/>
          <a:ln>
            <a:noFill/>
          </a:ln>
        </p:spPr>
        <p:txBody>
          <a:bodyPr spcFirstLastPara="1" wrap="square" lIns="91425" tIns="45700" rIns="91425" bIns="45700" anchor="ctr" anchorCtr="0">
            <a:noAutofit/>
          </a:bodyPr>
          <a:lstStyle/>
          <a:p>
            <a:pPr marL="0" lvl="0" indent="0" algn="r" rtl="0">
              <a:lnSpc>
                <a:spcPct val="150000"/>
              </a:lnSpc>
              <a:spcBef>
                <a:spcPts val="0"/>
              </a:spcBef>
              <a:spcAft>
                <a:spcPts val="0"/>
              </a:spcAft>
              <a:buClr>
                <a:srgbClr val="000000"/>
              </a:buClr>
              <a:buFont typeface="Arial"/>
              <a:buNone/>
            </a:pPr>
            <a:r>
              <a:rPr lang="en" sz="1100" b="1">
                <a:solidFill>
                  <a:srgbClr val="000000"/>
                </a:solidFill>
                <a:latin typeface="Montserrat"/>
                <a:ea typeface="Montserrat"/>
                <a:cs typeface="Montserrat"/>
                <a:sym typeface="Montserrat"/>
              </a:rPr>
              <a:t>RETAIL, PARKING, RESIDENTIAL UNITS &amp; AMENITIES</a:t>
            </a:r>
            <a:endParaRPr sz="1100">
              <a:solidFill>
                <a:srgbClr val="000000"/>
              </a:solidFill>
              <a:latin typeface="Montserrat"/>
              <a:ea typeface="Montserrat"/>
              <a:cs typeface="Montserrat"/>
              <a:sym typeface="Montserrat"/>
            </a:endParaRPr>
          </a:p>
        </p:txBody>
      </p:sp>
      <p:sp>
        <p:nvSpPr>
          <p:cNvPr id="235" name="Google Shape;235;p27"/>
          <p:cNvSpPr txBox="1"/>
          <p:nvPr/>
        </p:nvSpPr>
        <p:spPr>
          <a:xfrm>
            <a:off x="9121575" y="6072150"/>
            <a:ext cx="4229100" cy="1242900"/>
          </a:xfrm>
          <a:prstGeom prst="rect">
            <a:avLst/>
          </a:prstGeom>
          <a:noFill/>
          <a:ln>
            <a:noFill/>
          </a:ln>
        </p:spPr>
        <p:txBody>
          <a:bodyPr spcFirstLastPara="1" wrap="square" lIns="91425" tIns="45700" rIns="91425" bIns="45700" anchor="b" anchorCtr="0">
            <a:noAutofit/>
          </a:bodyPr>
          <a:lstStyle/>
          <a:p>
            <a:pPr marL="0" lvl="0" indent="0" algn="r" rtl="0">
              <a:lnSpc>
                <a:spcPct val="115000"/>
              </a:lnSpc>
              <a:spcBef>
                <a:spcPts val="0"/>
              </a:spcBef>
              <a:spcAft>
                <a:spcPts val="0"/>
              </a:spcAft>
              <a:buClr>
                <a:schemeClr val="dk1"/>
              </a:buClr>
              <a:buFont typeface="Arial"/>
              <a:buNone/>
            </a:pPr>
            <a:r>
              <a:rPr lang="en" sz="1100" b="1">
                <a:solidFill>
                  <a:schemeClr val="dk1"/>
                </a:solidFill>
                <a:latin typeface="Montserrat"/>
                <a:ea typeface="Montserrat"/>
                <a:cs typeface="Montserrat"/>
                <a:sym typeface="Montserrat"/>
              </a:rPr>
              <a:t>BUILDING HEIGHT</a:t>
            </a:r>
            <a:endParaRPr sz="1100">
              <a:solidFill>
                <a:schemeClr val="dk1"/>
              </a:solidFill>
              <a:latin typeface="Montserrat"/>
              <a:ea typeface="Montserrat"/>
              <a:cs typeface="Montserrat"/>
              <a:sym typeface="Montserrat"/>
            </a:endParaRPr>
          </a:p>
          <a:p>
            <a:pPr marL="0" lvl="0" indent="0" algn="r" rtl="0">
              <a:lnSpc>
                <a:spcPct val="115000"/>
              </a:lnSpc>
              <a:spcBef>
                <a:spcPts val="0"/>
              </a:spcBef>
              <a:spcAft>
                <a:spcPts val="0"/>
              </a:spcAft>
              <a:buClr>
                <a:schemeClr val="dk1"/>
              </a:buClr>
              <a:buFont typeface="Arial"/>
              <a:buNone/>
            </a:pPr>
            <a:r>
              <a:rPr lang="en" sz="1100">
                <a:solidFill>
                  <a:schemeClr val="dk1"/>
                </a:solidFill>
                <a:latin typeface="Montserrat"/>
                <a:ea typeface="Montserrat"/>
                <a:cs typeface="Montserrat"/>
                <a:sym typeface="Montserrat"/>
              </a:rPr>
              <a:t>NE 7TH &amp; NE IRVING - 92’</a:t>
            </a:r>
            <a:endParaRPr sz="1100">
              <a:solidFill>
                <a:schemeClr val="dk1"/>
              </a:solidFill>
              <a:latin typeface="Montserrat"/>
              <a:ea typeface="Montserrat"/>
              <a:cs typeface="Montserrat"/>
              <a:sym typeface="Montserrat"/>
            </a:endParaRPr>
          </a:p>
          <a:p>
            <a:pPr marL="0" lvl="0" indent="0" algn="r" rtl="0">
              <a:lnSpc>
                <a:spcPct val="115000"/>
              </a:lnSpc>
              <a:spcBef>
                <a:spcPts val="0"/>
              </a:spcBef>
              <a:spcAft>
                <a:spcPts val="0"/>
              </a:spcAft>
              <a:buClr>
                <a:schemeClr val="dk1"/>
              </a:buClr>
              <a:buFont typeface="Arial"/>
              <a:buNone/>
            </a:pPr>
            <a:r>
              <a:rPr lang="en" sz="1100">
                <a:solidFill>
                  <a:schemeClr val="dk1"/>
                </a:solidFill>
                <a:latin typeface="Montserrat"/>
                <a:ea typeface="Montserrat"/>
                <a:cs typeface="Montserrat"/>
                <a:sym typeface="Montserrat"/>
              </a:rPr>
              <a:t>NE 7TH &amp; NE OREGON - 84’</a:t>
            </a:r>
            <a:endParaRPr sz="1100">
              <a:solidFill>
                <a:srgbClr val="000000"/>
              </a:solidFill>
              <a:latin typeface="Montserrat"/>
              <a:ea typeface="Montserrat"/>
              <a:cs typeface="Montserrat"/>
              <a:sym typeface="Montserrat"/>
            </a:endParaRPr>
          </a:p>
        </p:txBody>
      </p:sp>
      <p:cxnSp>
        <p:nvCxnSpPr>
          <p:cNvPr id="236" name="Google Shape;236;p27"/>
          <p:cNvCxnSpPr/>
          <p:nvPr/>
        </p:nvCxnSpPr>
        <p:spPr>
          <a:xfrm>
            <a:off x="9052063" y="4708225"/>
            <a:ext cx="4313700" cy="0"/>
          </a:xfrm>
          <a:prstGeom prst="straightConnector1">
            <a:avLst/>
          </a:prstGeom>
          <a:noFill/>
          <a:ln w="28575" cap="flat" cmpd="sng">
            <a:solidFill>
              <a:srgbClr val="FF0000"/>
            </a:solidFill>
            <a:prstDash val="solid"/>
            <a:round/>
            <a:headEnd type="none" w="med" len="med"/>
            <a:tailEnd type="none" w="med" len="med"/>
          </a:ln>
        </p:spPr>
      </p:cxnSp>
      <p:cxnSp>
        <p:nvCxnSpPr>
          <p:cNvPr id="237" name="Google Shape;237;p27"/>
          <p:cNvCxnSpPr/>
          <p:nvPr/>
        </p:nvCxnSpPr>
        <p:spPr>
          <a:xfrm>
            <a:off x="8928188" y="5637600"/>
            <a:ext cx="4429200" cy="0"/>
          </a:xfrm>
          <a:prstGeom prst="straightConnector1">
            <a:avLst/>
          </a:prstGeom>
          <a:noFill/>
          <a:ln w="28575" cap="flat" cmpd="sng">
            <a:solidFill>
              <a:srgbClr val="FF0000"/>
            </a:solidFill>
            <a:prstDash val="solid"/>
            <a:round/>
            <a:headEnd type="none" w="med" len="med"/>
            <a:tailEnd type="none" w="med" len="med"/>
          </a:ln>
        </p:spPr>
      </p:cxnSp>
      <p:cxnSp>
        <p:nvCxnSpPr>
          <p:cNvPr id="238" name="Google Shape;238;p27"/>
          <p:cNvCxnSpPr/>
          <p:nvPr/>
        </p:nvCxnSpPr>
        <p:spPr>
          <a:xfrm>
            <a:off x="8811113" y="5843550"/>
            <a:ext cx="4554600" cy="0"/>
          </a:xfrm>
          <a:prstGeom prst="straightConnector1">
            <a:avLst/>
          </a:prstGeom>
          <a:noFill/>
          <a:ln w="28575" cap="flat" cmpd="sng">
            <a:solidFill>
              <a:srgbClr val="FF0000"/>
            </a:solidFill>
            <a:prstDash val="solid"/>
            <a:round/>
            <a:headEnd type="none" w="med" len="med"/>
            <a:tailEnd type="none" w="med" len="med"/>
          </a:ln>
        </p:spPr>
      </p:cxnSp>
      <p:sp>
        <p:nvSpPr>
          <p:cNvPr id="239" name="Google Shape;239;p27"/>
          <p:cNvSpPr txBox="1"/>
          <p:nvPr/>
        </p:nvSpPr>
        <p:spPr>
          <a:xfrm>
            <a:off x="9121575" y="4708225"/>
            <a:ext cx="4229100" cy="974400"/>
          </a:xfrm>
          <a:prstGeom prst="rect">
            <a:avLst/>
          </a:prstGeom>
          <a:noFill/>
          <a:ln>
            <a:noFill/>
          </a:ln>
        </p:spPr>
        <p:txBody>
          <a:bodyPr spcFirstLastPara="1" wrap="square" lIns="91425" tIns="45700" rIns="91425" bIns="45700" anchor="ctr" anchorCtr="0">
            <a:noAutofit/>
          </a:bodyPr>
          <a:lstStyle/>
          <a:p>
            <a:pPr marL="0" lvl="0" indent="0" algn="r" rtl="0">
              <a:lnSpc>
                <a:spcPct val="150000"/>
              </a:lnSpc>
              <a:spcBef>
                <a:spcPts val="0"/>
              </a:spcBef>
              <a:spcAft>
                <a:spcPts val="0"/>
              </a:spcAft>
              <a:buClr>
                <a:srgbClr val="000000"/>
              </a:buClr>
              <a:buFont typeface="Arial"/>
              <a:buNone/>
            </a:pPr>
            <a:r>
              <a:rPr lang="en" sz="1100" b="1">
                <a:solidFill>
                  <a:srgbClr val="000000"/>
                </a:solidFill>
                <a:latin typeface="Montserrat"/>
                <a:ea typeface="Montserrat"/>
                <a:cs typeface="Montserrat"/>
                <a:sym typeface="Montserrat"/>
              </a:rPr>
              <a:t>RESIDENTIAL UNITS &amp; AMENITIES</a:t>
            </a:r>
            <a:endParaRPr sz="1100" b="1">
              <a:latin typeface="Montserrat"/>
              <a:ea typeface="Montserrat"/>
              <a:cs typeface="Montserrat"/>
              <a:sym typeface="Montserrat"/>
            </a:endParaRPr>
          </a:p>
        </p:txBody>
      </p:sp>
      <p:sp>
        <p:nvSpPr>
          <p:cNvPr id="240" name="Google Shape;240;p27"/>
          <p:cNvSpPr txBox="1"/>
          <p:nvPr/>
        </p:nvSpPr>
        <p:spPr>
          <a:xfrm>
            <a:off x="8906300" y="5594750"/>
            <a:ext cx="4455600" cy="385800"/>
          </a:xfrm>
          <a:prstGeom prst="rect">
            <a:avLst/>
          </a:prstGeom>
          <a:noFill/>
          <a:ln>
            <a:noFill/>
          </a:ln>
        </p:spPr>
        <p:txBody>
          <a:bodyPr spcFirstLastPara="1" wrap="square" lIns="91425" tIns="45700" rIns="91425" bIns="45700" anchor="ctr" anchorCtr="0">
            <a:noAutofit/>
          </a:bodyPr>
          <a:lstStyle/>
          <a:p>
            <a:pPr marL="0" lvl="0" indent="0" algn="r" rtl="0">
              <a:lnSpc>
                <a:spcPct val="150000"/>
              </a:lnSpc>
              <a:spcBef>
                <a:spcPts val="0"/>
              </a:spcBef>
              <a:spcAft>
                <a:spcPts val="0"/>
              </a:spcAft>
              <a:buClr>
                <a:srgbClr val="000000"/>
              </a:buClr>
              <a:buFont typeface="Arial"/>
              <a:buNone/>
            </a:pPr>
            <a:r>
              <a:rPr lang="en" sz="1100" b="1">
                <a:latin typeface="Montserrat"/>
                <a:ea typeface="Montserrat"/>
                <a:cs typeface="Montserrat"/>
                <a:sym typeface="Montserrat"/>
              </a:rPr>
              <a:t>SERVICES, </a:t>
            </a:r>
            <a:r>
              <a:rPr lang="en" sz="1100" b="1">
                <a:solidFill>
                  <a:srgbClr val="000000"/>
                </a:solidFill>
                <a:latin typeface="Montserrat"/>
                <a:ea typeface="Montserrat"/>
                <a:cs typeface="Montserrat"/>
                <a:sym typeface="Montserrat"/>
              </a:rPr>
              <a:t>PARKING, RESIDENTIAL UNITS </a:t>
            </a:r>
            <a:r>
              <a:rPr lang="en" sz="1100" b="1">
                <a:latin typeface="Montserrat"/>
                <a:ea typeface="Montserrat"/>
                <a:cs typeface="Montserrat"/>
                <a:sym typeface="Montserrat"/>
              </a:rPr>
              <a:t>&amp; AMENITIES</a:t>
            </a:r>
            <a:endParaRPr sz="1100">
              <a:solidFill>
                <a:srgbClr val="000000"/>
              </a:solidFill>
              <a:latin typeface="Montserrat"/>
              <a:ea typeface="Montserrat"/>
              <a:cs typeface="Montserrat"/>
              <a:sym typeface="Montserrat"/>
            </a:endParaRPr>
          </a:p>
        </p:txBody>
      </p:sp>
      <p:sp>
        <p:nvSpPr>
          <p:cNvPr id="241" name="Google Shape;241;p27"/>
          <p:cNvSpPr txBox="1"/>
          <p:nvPr/>
        </p:nvSpPr>
        <p:spPr>
          <a:xfrm>
            <a:off x="14465488" y="4479813"/>
            <a:ext cx="4229100" cy="1387500"/>
          </a:xfrm>
          <a:prstGeom prst="rect">
            <a:avLst/>
          </a:prstGeom>
          <a:noFill/>
          <a:ln>
            <a:noFill/>
          </a:ln>
        </p:spPr>
        <p:txBody>
          <a:bodyPr spcFirstLastPara="1" wrap="square" lIns="91425" tIns="45700" rIns="91425" bIns="45700" anchor="b" anchorCtr="0">
            <a:noAutofit/>
          </a:bodyPr>
          <a:lstStyle/>
          <a:p>
            <a:pPr marL="0" lvl="0" indent="0" algn="r" rtl="0">
              <a:lnSpc>
                <a:spcPct val="115000"/>
              </a:lnSpc>
              <a:spcBef>
                <a:spcPts val="0"/>
              </a:spcBef>
              <a:spcAft>
                <a:spcPts val="0"/>
              </a:spcAft>
              <a:buClr>
                <a:srgbClr val="000000"/>
              </a:buClr>
              <a:buFont typeface="Arial"/>
              <a:buNone/>
            </a:pPr>
            <a:endParaRPr sz="1100">
              <a:solidFill>
                <a:srgbClr val="000000"/>
              </a:solidFill>
              <a:latin typeface="Montserrat"/>
              <a:ea typeface="Montserrat"/>
              <a:cs typeface="Montserrat"/>
              <a:sym typeface="Montserrat"/>
            </a:endParaRPr>
          </a:p>
        </p:txBody>
      </p:sp>
      <p:graphicFrame>
        <p:nvGraphicFramePr>
          <p:cNvPr id="242" name="Google Shape;242;p27"/>
          <p:cNvGraphicFramePr/>
          <p:nvPr/>
        </p:nvGraphicFramePr>
        <p:xfrm>
          <a:off x="-4613050" y="457200"/>
          <a:ext cx="3000000" cy="3000000"/>
        </p:xfrm>
        <a:graphic>
          <a:graphicData uri="http://schemas.openxmlformats.org/drawingml/2006/table">
            <a:tbl>
              <a:tblPr>
                <a:noFill/>
                <a:tableStyleId>{986A1DE7-8EEC-43C0-9D76-5CCEFA692F78}</a:tableStyleId>
              </a:tblPr>
              <a:tblGrid>
                <a:gridCol w="1037850">
                  <a:extLst>
                    <a:ext uri="{9D8B030D-6E8A-4147-A177-3AD203B41FA5}">
                      <a16:colId xmlns:a16="http://schemas.microsoft.com/office/drawing/2014/main" val="20000"/>
                    </a:ext>
                  </a:extLst>
                </a:gridCol>
                <a:gridCol w="1037850">
                  <a:extLst>
                    <a:ext uri="{9D8B030D-6E8A-4147-A177-3AD203B41FA5}">
                      <a16:colId xmlns:a16="http://schemas.microsoft.com/office/drawing/2014/main" val="20001"/>
                    </a:ext>
                  </a:extLst>
                </a:gridCol>
                <a:gridCol w="1037850">
                  <a:extLst>
                    <a:ext uri="{9D8B030D-6E8A-4147-A177-3AD203B41FA5}">
                      <a16:colId xmlns:a16="http://schemas.microsoft.com/office/drawing/2014/main" val="20002"/>
                    </a:ext>
                  </a:extLst>
                </a:gridCol>
                <a:gridCol w="1037850">
                  <a:extLst>
                    <a:ext uri="{9D8B030D-6E8A-4147-A177-3AD203B41FA5}">
                      <a16:colId xmlns:a16="http://schemas.microsoft.com/office/drawing/2014/main" val="20003"/>
                    </a:ext>
                  </a:extLst>
                </a:gridCol>
              </a:tblGrid>
              <a:tr h="75325">
                <a:tc>
                  <a:txBody>
                    <a:bodyPr/>
                    <a:lstStyle/>
                    <a:p>
                      <a:pPr marL="0" lvl="0" indent="0" algn="l" rtl="0">
                        <a:spcBef>
                          <a:spcPts val="0"/>
                        </a:spcBef>
                        <a:spcAft>
                          <a:spcPts val="0"/>
                        </a:spcAft>
                        <a:buNone/>
                      </a:pPr>
                      <a:r>
                        <a:rPr lang="en" sz="1100" b="1">
                          <a:latin typeface="Montserrat"/>
                          <a:ea typeface="Montserrat"/>
                          <a:cs typeface="Montserrat"/>
                          <a:sym typeface="Montserrat"/>
                        </a:rPr>
                        <a:t>UNIT TYPE</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QUANTITY</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AVERAGE NET SF</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TOTAL SF</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Live/Work</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7</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994</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6,958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Studio</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94</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437</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41,078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1-BR</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120(30 IZ)</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620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74,400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2-BR</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35</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1,016</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35,560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Total</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256</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157,996</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243" name="Google Shape;243;p27"/>
          <p:cNvGraphicFramePr/>
          <p:nvPr/>
        </p:nvGraphicFramePr>
        <p:xfrm>
          <a:off x="-4356650" y="4679363"/>
          <a:ext cx="3000000" cy="3000000"/>
        </p:xfrm>
        <a:graphic>
          <a:graphicData uri="http://schemas.openxmlformats.org/drawingml/2006/table">
            <a:tbl>
              <a:tblPr>
                <a:noFill/>
                <a:tableStyleId>{986A1DE7-8EEC-43C0-9D76-5CCEFA692F78}</a:tableStyleId>
              </a:tblPr>
              <a:tblGrid>
                <a:gridCol w="1037850">
                  <a:extLst>
                    <a:ext uri="{9D8B030D-6E8A-4147-A177-3AD203B41FA5}">
                      <a16:colId xmlns:a16="http://schemas.microsoft.com/office/drawing/2014/main" val="20000"/>
                    </a:ext>
                  </a:extLst>
                </a:gridCol>
                <a:gridCol w="1037850">
                  <a:extLst>
                    <a:ext uri="{9D8B030D-6E8A-4147-A177-3AD203B41FA5}">
                      <a16:colId xmlns:a16="http://schemas.microsoft.com/office/drawing/2014/main" val="20001"/>
                    </a:ext>
                  </a:extLst>
                </a:gridCol>
                <a:gridCol w="1037850">
                  <a:extLst>
                    <a:ext uri="{9D8B030D-6E8A-4147-A177-3AD203B41FA5}">
                      <a16:colId xmlns:a16="http://schemas.microsoft.com/office/drawing/2014/main" val="20002"/>
                    </a:ext>
                  </a:extLst>
                </a:gridCol>
                <a:gridCol w="1037850">
                  <a:extLst>
                    <a:ext uri="{9D8B030D-6E8A-4147-A177-3AD203B41FA5}">
                      <a16:colId xmlns:a16="http://schemas.microsoft.com/office/drawing/2014/main" val="20003"/>
                    </a:ext>
                  </a:extLst>
                </a:gridCol>
              </a:tblGrid>
              <a:tr h="75325">
                <a:tc>
                  <a:txBody>
                    <a:bodyPr/>
                    <a:lstStyle/>
                    <a:p>
                      <a:pPr marL="0" lvl="0" indent="0" algn="l" rtl="0">
                        <a:spcBef>
                          <a:spcPts val="0"/>
                        </a:spcBef>
                        <a:spcAft>
                          <a:spcPts val="0"/>
                        </a:spcAft>
                        <a:buNone/>
                      </a:pPr>
                      <a:r>
                        <a:rPr lang="en" sz="1100" b="1">
                          <a:latin typeface="Montserrat"/>
                          <a:ea typeface="Montserrat"/>
                          <a:cs typeface="Montserrat"/>
                          <a:sym typeface="Montserrat"/>
                        </a:rPr>
                        <a:t>UNIT TYPE</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QUANTITY</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AVERAGE NET SF</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TOTAL SF</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Studio</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41</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421</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17,261</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1-BR</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608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10,944</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2-BR</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58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865</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50,170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3-BR</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12</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1,025</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12,300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Total</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129</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90,675</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44" name="Google Shape;244;p27"/>
          <p:cNvSpPr txBox="1"/>
          <p:nvPr/>
        </p:nvSpPr>
        <p:spPr>
          <a:xfrm>
            <a:off x="457200" y="3886200"/>
            <a:ext cx="4151400" cy="228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Font typeface="Arial"/>
              <a:buNone/>
            </a:pPr>
            <a:r>
              <a:rPr lang="en" sz="1300" b="1">
                <a:latin typeface="Montserrat"/>
                <a:ea typeface="Montserrat"/>
                <a:cs typeface="Montserrat"/>
                <a:sym typeface="Montserrat"/>
              </a:rPr>
              <a:t>ROOTS AFFORDABLE HOUSING</a:t>
            </a:r>
            <a:endParaRPr sz="1300" b="1">
              <a:latin typeface="Montserrat"/>
              <a:ea typeface="Montserrat"/>
              <a:cs typeface="Montserrat"/>
              <a:sym typeface="Montserrat"/>
            </a:endParaRPr>
          </a:p>
        </p:txBody>
      </p:sp>
      <p:graphicFrame>
        <p:nvGraphicFramePr>
          <p:cNvPr id="245" name="Google Shape;245;p27"/>
          <p:cNvGraphicFramePr/>
          <p:nvPr/>
        </p:nvGraphicFramePr>
        <p:xfrm>
          <a:off x="457200" y="4343388"/>
          <a:ext cx="3000000" cy="3000000"/>
        </p:xfrm>
        <a:graphic>
          <a:graphicData uri="http://schemas.openxmlformats.org/drawingml/2006/table">
            <a:tbl>
              <a:tblPr>
                <a:noFill/>
                <a:tableStyleId>{986A1DE7-8EEC-43C0-9D76-5CCEFA692F78}</a:tableStyleId>
              </a:tblPr>
              <a:tblGrid>
                <a:gridCol w="1574125">
                  <a:extLst>
                    <a:ext uri="{9D8B030D-6E8A-4147-A177-3AD203B41FA5}">
                      <a16:colId xmlns:a16="http://schemas.microsoft.com/office/drawing/2014/main" val="20000"/>
                    </a:ext>
                  </a:extLst>
                </a:gridCol>
                <a:gridCol w="2577275">
                  <a:extLst>
                    <a:ext uri="{9D8B030D-6E8A-4147-A177-3AD203B41FA5}">
                      <a16:colId xmlns:a16="http://schemas.microsoft.com/office/drawing/2014/main" val="20001"/>
                    </a:ext>
                  </a:extLst>
                </a:gridCol>
              </a:tblGrid>
              <a:tr h="204200">
                <a:tc>
                  <a:txBody>
                    <a:bodyPr/>
                    <a:lstStyle/>
                    <a:p>
                      <a:pPr marL="0" lvl="0" indent="0" algn="l" rtl="0">
                        <a:spcBef>
                          <a:spcPts val="0"/>
                        </a:spcBef>
                        <a:spcAft>
                          <a:spcPts val="0"/>
                        </a:spcAft>
                        <a:buNone/>
                      </a:pPr>
                      <a:r>
                        <a:rPr lang="en" sz="1100">
                          <a:latin typeface="Montserrat"/>
                          <a:ea typeface="Montserrat"/>
                          <a:cs typeface="Montserrat"/>
                          <a:sym typeface="Montserrat"/>
                        </a:rPr>
                        <a:t>   Studio</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32%</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204200">
                <a:tc>
                  <a:txBody>
                    <a:bodyPr/>
                    <a:lstStyle/>
                    <a:p>
                      <a:pPr marL="0" lvl="0" indent="0" algn="l" rtl="0">
                        <a:spcBef>
                          <a:spcPts val="0"/>
                        </a:spcBef>
                        <a:spcAft>
                          <a:spcPts val="0"/>
                        </a:spcAft>
                        <a:buNone/>
                      </a:pPr>
                      <a:r>
                        <a:rPr lang="en" sz="1100">
                          <a:latin typeface="Montserrat"/>
                          <a:ea typeface="Montserrat"/>
                          <a:cs typeface="Montserrat"/>
                          <a:sym typeface="Montserrat"/>
                        </a:rPr>
                        <a:t>   1-BR</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14%</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204200">
                <a:tc>
                  <a:txBody>
                    <a:bodyPr/>
                    <a:lstStyle/>
                    <a:p>
                      <a:pPr marL="0" lvl="0" indent="0" algn="l" rtl="0">
                        <a:spcBef>
                          <a:spcPts val="0"/>
                        </a:spcBef>
                        <a:spcAft>
                          <a:spcPts val="0"/>
                        </a:spcAft>
                        <a:buNone/>
                      </a:pPr>
                      <a:r>
                        <a:rPr lang="en" sz="1100" b="1">
                          <a:latin typeface="Montserrat"/>
                          <a:ea typeface="Montserrat"/>
                          <a:cs typeface="Montserrat"/>
                          <a:sym typeface="Montserrat"/>
                        </a:rPr>
                        <a:t>   2-BR</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45%</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204200">
                <a:tc>
                  <a:txBody>
                    <a:bodyPr/>
                    <a:lstStyle/>
                    <a:p>
                      <a:pPr marL="0" lvl="0" indent="0" algn="l" rtl="0">
                        <a:spcBef>
                          <a:spcPts val="0"/>
                        </a:spcBef>
                        <a:spcAft>
                          <a:spcPts val="0"/>
                        </a:spcAft>
                        <a:buNone/>
                      </a:pPr>
                      <a:r>
                        <a:rPr lang="en" sz="1100" b="1">
                          <a:latin typeface="Montserrat"/>
                          <a:ea typeface="Montserrat"/>
                          <a:cs typeface="Montserrat"/>
                          <a:sym typeface="Montserrat"/>
                        </a:rPr>
                        <a:t>   3-BR</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9%</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204200">
                <a:tc>
                  <a:txBody>
                    <a:bodyPr/>
                    <a:lstStyle/>
                    <a:p>
                      <a:pPr marL="0" lvl="0" indent="0" algn="l" rtl="0">
                        <a:spcBef>
                          <a:spcPts val="0"/>
                        </a:spcBef>
                        <a:spcAft>
                          <a:spcPts val="0"/>
                        </a:spcAft>
                        <a:buNone/>
                      </a:pPr>
                      <a:r>
                        <a:rPr lang="en" sz="1100">
                          <a:latin typeface="Montserrat"/>
                          <a:ea typeface="Montserrat"/>
                          <a:cs typeface="Montserrat"/>
                          <a:sym typeface="Montserrat"/>
                        </a:rPr>
                        <a:t>Total Units</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129</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04200">
                <a:tc>
                  <a:txBody>
                    <a:bodyPr/>
                    <a:lstStyle/>
                    <a:p>
                      <a:pPr marL="0" lvl="0" indent="0" algn="l" rtl="0">
                        <a:spcBef>
                          <a:spcPts val="0"/>
                        </a:spcBef>
                        <a:spcAft>
                          <a:spcPts val="0"/>
                        </a:spcAft>
                        <a:buNone/>
                      </a:pPr>
                      <a:r>
                        <a:rPr lang="en" sz="1100">
                          <a:latin typeface="Montserrat"/>
                          <a:ea typeface="Montserrat"/>
                          <a:cs typeface="Montserrat"/>
                          <a:sym typeface="Montserrat"/>
                        </a:rPr>
                        <a:t>GSF</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112,422</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204200">
                <a:tc>
                  <a:txBody>
                    <a:bodyPr/>
                    <a:lstStyle/>
                    <a:p>
                      <a:pPr marL="0" lvl="0" indent="0" algn="l" rtl="0">
                        <a:spcBef>
                          <a:spcPts val="0"/>
                        </a:spcBef>
                        <a:spcAft>
                          <a:spcPts val="0"/>
                        </a:spcAft>
                        <a:buNone/>
                      </a:pPr>
                      <a:r>
                        <a:rPr lang="en" sz="1100" b="1">
                          <a:latin typeface="Montserrat"/>
                          <a:ea typeface="Montserrat"/>
                          <a:cs typeface="Montserrat"/>
                          <a:sym typeface="Montserrat"/>
                        </a:rPr>
                        <a:t>Res. Unit Efficiency</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80.65%</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204200">
                <a:tc>
                  <a:txBody>
                    <a:bodyPr/>
                    <a:lstStyle/>
                    <a:p>
                      <a:pPr marL="0" lvl="0" indent="0" algn="l" rtl="0">
                        <a:spcBef>
                          <a:spcPts val="0"/>
                        </a:spcBef>
                        <a:spcAft>
                          <a:spcPts val="0"/>
                        </a:spcAft>
                        <a:buNone/>
                      </a:pPr>
                      <a:r>
                        <a:rPr lang="en" sz="1100">
                          <a:latin typeface="Montserrat"/>
                          <a:ea typeface="Montserrat"/>
                          <a:cs typeface="Montserrat"/>
                          <a:sym typeface="Montserrat"/>
                        </a:rPr>
                        <a:t>Parking Stalls</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31</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7"/>
                  </a:ext>
                </a:extLst>
              </a:tr>
              <a:tr h="204200">
                <a:tc>
                  <a:txBody>
                    <a:bodyPr/>
                    <a:lstStyle/>
                    <a:p>
                      <a:pPr marL="0" lvl="0" indent="0" algn="l" rtl="0">
                        <a:spcBef>
                          <a:spcPts val="0"/>
                        </a:spcBef>
                        <a:spcAft>
                          <a:spcPts val="0"/>
                        </a:spcAft>
                        <a:buNone/>
                      </a:pPr>
                      <a:r>
                        <a:rPr lang="en" sz="1100" b="1">
                          <a:latin typeface="Montserrat"/>
                          <a:ea typeface="Montserrat"/>
                          <a:cs typeface="Montserrat"/>
                          <a:sym typeface="Montserrat"/>
                        </a:rPr>
                        <a:t>Parking Ratio</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0.24:1</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8"/>
                  </a:ext>
                </a:extLst>
              </a:tr>
              <a:tr h="204200">
                <a:tc>
                  <a:txBody>
                    <a:bodyPr/>
                    <a:lstStyle/>
                    <a:p>
                      <a:pPr marL="0" lvl="0" indent="0" algn="l" rtl="0">
                        <a:spcBef>
                          <a:spcPts val="0"/>
                        </a:spcBef>
                        <a:spcAft>
                          <a:spcPts val="0"/>
                        </a:spcAft>
                        <a:buNone/>
                      </a:pPr>
                      <a:r>
                        <a:rPr lang="en" sz="1100">
                          <a:latin typeface="Montserrat"/>
                          <a:ea typeface="Montserrat"/>
                          <a:cs typeface="Montserrat"/>
                          <a:sym typeface="Montserrat"/>
                        </a:rPr>
                        <a:t>Parking Type</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Surface</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9"/>
                  </a:ext>
                </a:extLst>
              </a:tr>
              <a:tr h="204200">
                <a:tc>
                  <a:txBody>
                    <a:bodyPr/>
                    <a:lstStyle/>
                    <a:p>
                      <a:pPr marL="0" lvl="0" indent="0" algn="l" rtl="0">
                        <a:spcBef>
                          <a:spcPts val="0"/>
                        </a:spcBef>
                        <a:spcAft>
                          <a:spcPts val="0"/>
                        </a:spcAft>
                        <a:buNone/>
                      </a:pPr>
                      <a:r>
                        <a:rPr lang="en" sz="1100" b="1">
                          <a:latin typeface="Montserrat"/>
                          <a:ea typeface="Montserrat"/>
                          <a:cs typeface="Montserrat"/>
                          <a:sym typeface="Montserrat"/>
                        </a:rPr>
                        <a:t>Construction Type</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Font typeface="Arial"/>
                        <a:buNone/>
                      </a:pPr>
                      <a:r>
                        <a:rPr lang="en" sz="1100" b="1">
                          <a:solidFill>
                            <a:schemeClr val="dk1"/>
                          </a:solidFill>
                          <a:latin typeface="Montserrat"/>
                          <a:ea typeface="Montserrat"/>
                          <a:cs typeface="Montserrat"/>
                          <a:sym typeface="Montserrat"/>
                        </a:rPr>
                        <a:t>7 Stories, C-Shape 5 over 2 </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pic>
        <p:nvPicPr>
          <p:cNvPr id="246" name="Google Shape;246;p27"/>
          <p:cNvPicPr preferRelativeResize="0"/>
          <p:nvPr/>
        </p:nvPicPr>
        <p:blipFill>
          <a:blip r:embed="rId10">
            <a:alphaModFix/>
          </a:blip>
          <a:stretch>
            <a:fillRect/>
          </a:stretch>
        </p:blipFill>
        <p:spPr>
          <a:xfrm>
            <a:off x="-771750" y="6264975"/>
            <a:ext cx="228600" cy="228600"/>
          </a:xfrm>
          <a:prstGeom prst="rect">
            <a:avLst/>
          </a:prstGeom>
          <a:noFill/>
          <a:ln>
            <a:noFill/>
          </a:ln>
        </p:spPr>
      </p:pic>
      <p:cxnSp>
        <p:nvCxnSpPr>
          <p:cNvPr id="247" name="Google Shape;247;p27"/>
          <p:cNvCxnSpPr/>
          <p:nvPr/>
        </p:nvCxnSpPr>
        <p:spPr>
          <a:xfrm>
            <a:off x="454050" y="3886200"/>
            <a:ext cx="12909300" cy="0"/>
          </a:xfrm>
          <a:prstGeom prst="straightConnector1">
            <a:avLst/>
          </a:prstGeom>
          <a:noFill/>
          <a:ln w="9525" cap="flat" cmpd="sng">
            <a:solidFill>
              <a:schemeClr val="dk2"/>
            </a:solidFill>
            <a:prstDash val="lgDash"/>
            <a:round/>
            <a:headEnd type="none" w="med" len="med"/>
            <a:tailEnd type="none" w="med" len="med"/>
          </a:ln>
        </p:spPr>
      </p:cxnSp>
      <p:sp>
        <p:nvSpPr>
          <p:cNvPr id="248" name="Google Shape;248;p27"/>
          <p:cNvSpPr txBox="1"/>
          <p:nvPr/>
        </p:nvSpPr>
        <p:spPr>
          <a:xfrm>
            <a:off x="457200" y="457200"/>
            <a:ext cx="4151400" cy="228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Font typeface="Arial"/>
              <a:buNone/>
            </a:pPr>
            <a:r>
              <a:rPr lang="en" sz="1300" b="1">
                <a:latin typeface="Montserrat"/>
                <a:ea typeface="Montserrat"/>
                <a:cs typeface="Montserrat"/>
                <a:sym typeface="Montserrat"/>
              </a:rPr>
              <a:t>LA PLUIE MARKET RATE HOUSING</a:t>
            </a:r>
            <a:endParaRPr sz="1300" b="1">
              <a:latin typeface="Montserrat"/>
              <a:ea typeface="Montserrat"/>
              <a:cs typeface="Montserrat"/>
              <a:sym typeface="Montserrat"/>
            </a:endParaRPr>
          </a:p>
        </p:txBody>
      </p:sp>
      <p:sp>
        <p:nvSpPr>
          <p:cNvPr id="249" name="Google Shape;249;p27"/>
          <p:cNvSpPr txBox="1"/>
          <p:nvPr/>
        </p:nvSpPr>
        <p:spPr>
          <a:xfrm rot="-1902757">
            <a:off x="7175262" y="6556265"/>
            <a:ext cx="1306931" cy="22886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a:solidFill>
                  <a:srgbClr val="404040"/>
                </a:solidFill>
                <a:latin typeface="Montserrat"/>
                <a:ea typeface="Montserrat"/>
                <a:cs typeface="Montserrat"/>
                <a:sym typeface="Montserrat"/>
              </a:rPr>
              <a:t>NE 7TH AVE</a:t>
            </a:r>
            <a:endParaRPr sz="900" b="0" i="0" u="none" strike="noStrike" cap="none">
              <a:solidFill>
                <a:srgbClr val="000000"/>
              </a:solidFill>
              <a:latin typeface="Montserrat"/>
              <a:ea typeface="Montserrat"/>
              <a:cs typeface="Montserrat"/>
              <a:sym typeface="Montserrat"/>
            </a:endParaRPr>
          </a:p>
        </p:txBody>
      </p:sp>
      <p:sp>
        <p:nvSpPr>
          <p:cNvPr id="250" name="Google Shape;250;p27"/>
          <p:cNvSpPr txBox="1"/>
          <p:nvPr/>
        </p:nvSpPr>
        <p:spPr>
          <a:xfrm rot="1747623">
            <a:off x="5510782" y="6546296"/>
            <a:ext cx="1359636" cy="228709"/>
          </a:xfrm>
          <a:prstGeom prst="rect">
            <a:avLst/>
          </a:prstGeom>
          <a:noFill/>
          <a:ln>
            <a:noFill/>
          </a:ln>
        </p:spPr>
        <p:txBody>
          <a:bodyPr spcFirstLastPara="1" wrap="square" lIns="91425" tIns="45700" rIns="91425" bIns="45700" anchor="t" anchorCtr="0">
            <a:noAutofit/>
          </a:bodyPr>
          <a:lstStyle/>
          <a:p>
            <a:pPr marL="0" marR="0" lvl="0" indent="0" algn="r" rtl="0">
              <a:lnSpc>
                <a:spcPct val="150000"/>
              </a:lnSpc>
              <a:spcBef>
                <a:spcPts val="0"/>
              </a:spcBef>
              <a:spcAft>
                <a:spcPts val="0"/>
              </a:spcAft>
              <a:buClr>
                <a:srgbClr val="000000"/>
              </a:buClr>
              <a:buSzPts val="900"/>
              <a:buFont typeface="Arial"/>
              <a:buNone/>
            </a:pPr>
            <a:r>
              <a:rPr lang="en" sz="900">
                <a:solidFill>
                  <a:srgbClr val="404040"/>
                </a:solidFill>
                <a:latin typeface="Montserrat"/>
                <a:ea typeface="Montserrat"/>
                <a:cs typeface="Montserrat"/>
                <a:sym typeface="Montserrat"/>
              </a:rPr>
              <a:t>NE IRVING ST.</a:t>
            </a:r>
            <a:endParaRPr sz="900" b="0" i="0" u="none" strike="noStrike" cap="none">
              <a:solidFill>
                <a:srgbClr val="000000"/>
              </a:solidFill>
              <a:latin typeface="Montserrat"/>
              <a:ea typeface="Montserrat"/>
              <a:cs typeface="Montserrat"/>
              <a:sym typeface="Montserrat"/>
            </a:endParaRPr>
          </a:p>
        </p:txBody>
      </p:sp>
      <p:sp>
        <p:nvSpPr>
          <p:cNvPr id="251" name="Google Shape;251;p27"/>
          <p:cNvSpPr txBox="1"/>
          <p:nvPr/>
        </p:nvSpPr>
        <p:spPr>
          <a:xfrm rot="-1986824">
            <a:off x="7167392" y="2812186"/>
            <a:ext cx="1306968" cy="22890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a:solidFill>
                  <a:srgbClr val="404040"/>
                </a:solidFill>
                <a:latin typeface="Montserrat"/>
                <a:ea typeface="Montserrat"/>
                <a:cs typeface="Montserrat"/>
                <a:sym typeface="Montserrat"/>
              </a:rPr>
              <a:t>NE IRVING ST.</a:t>
            </a:r>
            <a:endParaRPr sz="900" b="0" i="0" u="none" strike="noStrike" cap="none">
              <a:solidFill>
                <a:srgbClr val="000000"/>
              </a:solidFill>
              <a:latin typeface="Montserrat"/>
              <a:ea typeface="Montserrat"/>
              <a:cs typeface="Montserrat"/>
              <a:sym typeface="Montserrat"/>
            </a:endParaRPr>
          </a:p>
        </p:txBody>
      </p:sp>
      <p:sp>
        <p:nvSpPr>
          <p:cNvPr id="252" name="Google Shape;252;p27"/>
          <p:cNvSpPr txBox="1"/>
          <p:nvPr/>
        </p:nvSpPr>
        <p:spPr>
          <a:xfrm rot="1926753">
            <a:off x="5502639" y="2802281"/>
            <a:ext cx="1360086" cy="228897"/>
          </a:xfrm>
          <a:prstGeom prst="rect">
            <a:avLst/>
          </a:prstGeom>
          <a:noFill/>
          <a:ln>
            <a:noFill/>
          </a:ln>
        </p:spPr>
        <p:txBody>
          <a:bodyPr spcFirstLastPara="1" wrap="square" lIns="91425" tIns="45700" rIns="91425" bIns="45700" anchor="t" anchorCtr="0">
            <a:noAutofit/>
          </a:bodyPr>
          <a:lstStyle/>
          <a:p>
            <a:pPr marL="0" marR="0" lvl="0" indent="0" algn="r" rtl="0">
              <a:lnSpc>
                <a:spcPct val="150000"/>
              </a:lnSpc>
              <a:spcBef>
                <a:spcPts val="0"/>
              </a:spcBef>
              <a:spcAft>
                <a:spcPts val="0"/>
              </a:spcAft>
              <a:buClr>
                <a:srgbClr val="000000"/>
              </a:buClr>
              <a:buSzPts val="900"/>
              <a:buFont typeface="Arial"/>
              <a:buNone/>
            </a:pPr>
            <a:r>
              <a:rPr lang="en" sz="900">
                <a:solidFill>
                  <a:srgbClr val="404040"/>
                </a:solidFill>
                <a:latin typeface="Montserrat"/>
                <a:ea typeface="Montserrat"/>
                <a:cs typeface="Montserrat"/>
                <a:sym typeface="Montserrat"/>
              </a:rPr>
              <a:t>NE GRAND AVE.</a:t>
            </a:r>
            <a:endParaRPr sz="900" b="0" i="0" u="none" strike="noStrike" cap="none">
              <a:solidFill>
                <a:srgbClr val="000000"/>
              </a:solidFill>
              <a:latin typeface="Montserrat"/>
              <a:ea typeface="Montserrat"/>
              <a:cs typeface="Montserrat"/>
              <a:sym typeface="Montserrat"/>
            </a:endParaRPr>
          </a:p>
        </p:txBody>
      </p:sp>
      <p:graphicFrame>
        <p:nvGraphicFramePr>
          <p:cNvPr id="253" name="Google Shape;253;p27"/>
          <p:cNvGraphicFramePr/>
          <p:nvPr/>
        </p:nvGraphicFramePr>
        <p:xfrm>
          <a:off x="457200" y="914388"/>
          <a:ext cx="3000000" cy="3000000"/>
        </p:xfrm>
        <a:graphic>
          <a:graphicData uri="http://schemas.openxmlformats.org/drawingml/2006/table">
            <a:tbl>
              <a:tblPr>
                <a:noFill/>
                <a:tableStyleId>{986A1DE7-8EEC-43C0-9D76-5CCEFA692F78}</a:tableStyleId>
              </a:tblPr>
              <a:tblGrid>
                <a:gridCol w="1574125">
                  <a:extLst>
                    <a:ext uri="{9D8B030D-6E8A-4147-A177-3AD203B41FA5}">
                      <a16:colId xmlns:a16="http://schemas.microsoft.com/office/drawing/2014/main" val="20000"/>
                    </a:ext>
                  </a:extLst>
                </a:gridCol>
                <a:gridCol w="2577275">
                  <a:extLst>
                    <a:ext uri="{9D8B030D-6E8A-4147-A177-3AD203B41FA5}">
                      <a16:colId xmlns:a16="http://schemas.microsoft.com/office/drawing/2014/main" val="20001"/>
                    </a:ext>
                  </a:extLst>
                </a:gridCol>
              </a:tblGrid>
              <a:tr h="204200">
                <a:tc>
                  <a:txBody>
                    <a:bodyPr/>
                    <a:lstStyle/>
                    <a:p>
                      <a:pPr marL="0" lvl="0" indent="0" algn="l" rtl="0">
                        <a:spcBef>
                          <a:spcPts val="0"/>
                        </a:spcBef>
                        <a:spcAft>
                          <a:spcPts val="0"/>
                        </a:spcAft>
                        <a:buNone/>
                      </a:pPr>
                      <a:r>
                        <a:rPr lang="en" sz="1100">
                          <a:latin typeface="Montserrat"/>
                          <a:ea typeface="Montserrat"/>
                          <a:cs typeface="Montserrat"/>
                          <a:sym typeface="Montserrat"/>
                        </a:rPr>
                        <a:t>   Live/Work</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3%</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204200">
                <a:tc>
                  <a:txBody>
                    <a:bodyPr/>
                    <a:lstStyle/>
                    <a:p>
                      <a:pPr marL="0" lvl="0" indent="0" algn="l" rtl="0">
                        <a:spcBef>
                          <a:spcPts val="0"/>
                        </a:spcBef>
                        <a:spcAft>
                          <a:spcPts val="0"/>
                        </a:spcAft>
                        <a:buNone/>
                      </a:pPr>
                      <a:r>
                        <a:rPr lang="en" sz="1100" b="1">
                          <a:latin typeface="Montserrat"/>
                          <a:ea typeface="Montserrat"/>
                          <a:cs typeface="Montserrat"/>
                          <a:sym typeface="Montserrat"/>
                        </a:rPr>
                        <a:t>   Studio</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37%</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204200">
                <a:tc>
                  <a:txBody>
                    <a:bodyPr/>
                    <a:lstStyle/>
                    <a:p>
                      <a:pPr marL="0" lvl="0" indent="0" algn="l" rtl="0">
                        <a:spcBef>
                          <a:spcPts val="0"/>
                        </a:spcBef>
                        <a:spcAft>
                          <a:spcPts val="0"/>
                        </a:spcAft>
                        <a:buNone/>
                      </a:pPr>
                      <a:r>
                        <a:rPr lang="en" sz="1100" b="1">
                          <a:latin typeface="Montserrat"/>
                          <a:ea typeface="Montserrat"/>
                          <a:cs typeface="Montserrat"/>
                          <a:sym typeface="Montserrat"/>
                        </a:rPr>
                        <a:t>   1-BR</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47%</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204200">
                <a:tc>
                  <a:txBody>
                    <a:bodyPr/>
                    <a:lstStyle/>
                    <a:p>
                      <a:pPr marL="0" lvl="0" indent="0" algn="l" rtl="0">
                        <a:spcBef>
                          <a:spcPts val="0"/>
                        </a:spcBef>
                        <a:spcAft>
                          <a:spcPts val="0"/>
                        </a:spcAft>
                        <a:buNone/>
                      </a:pPr>
                      <a:r>
                        <a:rPr lang="en" sz="1100">
                          <a:latin typeface="Montserrat"/>
                          <a:ea typeface="Montserrat"/>
                          <a:cs typeface="Montserrat"/>
                          <a:sym typeface="Montserrat"/>
                        </a:rPr>
                        <a:t>   2-BR</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13%</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204200">
                <a:tc>
                  <a:txBody>
                    <a:bodyPr/>
                    <a:lstStyle/>
                    <a:p>
                      <a:pPr marL="0" lvl="0" indent="0" algn="l" rtl="0">
                        <a:spcBef>
                          <a:spcPts val="0"/>
                        </a:spcBef>
                        <a:spcAft>
                          <a:spcPts val="0"/>
                        </a:spcAft>
                        <a:buNone/>
                      </a:pPr>
                      <a:r>
                        <a:rPr lang="en" sz="1100">
                          <a:latin typeface="Montserrat"/>
                          <a:ea typeface="Montserrat"/>
                          <a:cs typeface="Montserrat"/>
                          <a:sym typeface="Montserrat"/>
                        </a:rPr>
                        <a:t>Total Units</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256</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04200">
                <a:tc>
                  <a:txBody>
                    <a:bodyPr/>
                    <a:lstStyle/>
                    <a:p>
                      <a:pPr marL="0" lvl="0" indent="0" algn="l" rtl="0">
                        <a:spcBef>
                          <a:spcPts val="0"/>
                        </a:spcBef>
                        <a:spcAft>
                          <a:spcPts val="0"/>
                        </a:spcAft>
                        <a:buNone/>
                      </a:pPr>
                      <a:r>
                        <a:rPr lang="en" sz="1100">
                          <a:latin typeface="Montserrat"/>
                          <a:ea typeface="Montserrat"/>
                          <a:cs typeface="Montserrat"/>
                          <a:sym typeface="Montserrat"/>
                        </a:rPr>
                        <a:t>GSF</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206,369</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204200">
                <a:tc>
                  <a:txBody>
                    <a:bodyPr/>
                    <a:lstStyle/>
                    <a:p>
                      <a:pPr marL="0" lvl="0" indent="0" algn="l" rtl="0">
                        <a:spcBef>
                          <a:spcPts val="0"/>
                        </a:spcBef>
                        <a:spcAft>
                          <a:spcPts val="0"/>
                        </a:spcAft>
                        <a:buNone/>
                      </a:pPr>
                      <a:r>
                        <a:rPr lang="en" sz="1100" b="1">
                          <a:latin typeface="Montserrat"/>
                          <a:ea typeface="Montserrat"/>
                          <a:cs typeface="Montserrat"/>
                          <a:sym typeface="Montserrat"/>
                        </a:rPr>
                        <a:t>Res. Unit Efficiency</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82.80%</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204200">
                <a:tc>
                  <a:txBody>
                    <a:bodyPr/>
                    <a:lstStyle/>
                    <a:p>
                      <a:pPr marL="0" lvl="0" indent="0" algn="l" rtl="0">
                        <a:spcBef>
                          <a:spcPts val="0"/>
                        </a:spcBef>
                        <a:spcAft>
                          <a:spcPts val="0"/>
                        </a:spcAft>
                        <a:buNone/>
                      </a:pPr>
                      <a:r>
                        <a:rPr lang="en" sz="1100">
                          <a:latin typeface="Montserrat"/>
                          <a:ea typeface="Montserrat"/>
                          <a:cs typeface="Montserrat"/>
                          <a:sym typeface="Montserrat"/>
                        </a:rPr>
                        <a:t>Parking Stalls</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122</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7"/>
                  </a:ext>
                </a:extLst>
              </a:tr>
              <a:tr h="204200">
                <a:tc>
                  <a:txBody>
                    <a:bodyPr/>
                    <a:lstStyle/>
                    <a:p>
                      <a:pPr marL="0" lvl="0" indent="0" algn="l" rtl="0">
                        <a:spcBef>
                          <a:spcPts val="0"/>
                        </a:spcBef>
                        <a:spcAft>
                          <a:spcPts val="0"/>
                        </a:spcAft>
                        <a:buNone/>
                      </a:pPr>
                      <a:r>
                        <a:rPr lang="en" sz="1100" b="1">
                          <a:latin typeface="Montserrat"/>
                          <a:ea typeface="Montserrat"/>
                          <a:cs typeface="Montserrat"/>
                          <a:sym typeface="Montserrat"/>
                        </a:rPr>
                        <a:t>Res. Parking Ratio</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0.39 : 1</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8"/>
                  </a:ext>
                </a:extLst>
              </a:tr>
              <a:tr h="204200">
                <a:tc>
                  <a:txBody>
                    <a:bodyPr/>
                    <a:lstStyle/>
                    <a:p>
                      <a:pPr marL="0" lvl="0" indent="0" algn="l" rtl="0">
                        <a:spcBef>
                          <a:spcPts val="0"/>
                        </a:spcBef>
                        <a:spcAft>
                          <a:spcPts val="0"/>
                        </a:spcAft>
                        <a:buNone/>
                      </a:pPr>
                      <a:r>
                        <a:rPr lang="en" sz="1100" b="1">
                          <a:latin typeface="Montserrat"/>
                          <a:ea typeface="Montserrat"/>
                          <a:cs typeface="Montserrat"/>
                          <a:sym typeface="Montserrat"/>
                        </a:rPr>
                        <a:t>Retail Parking Ratio</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+1.46 : 1,000SF leasable area</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9"/>
                  </a:ext>
                </a:extLst>
              </a:tr>
              <a:tr h="204200">
                <a:tc>
                  <a:txBody>
                    <a:bodyPr/>
                    <a:lstStyle/>
                    <a:p>
                      <a:pPr marL="0" lvl="0" indent="0" algn="l" rtl="0">
                        <a:spcBef>
                          <a:spcPts val="0"/>
                        </a:spcBef>
                        <a:spcAft>
                          <a:spcPts val="0"/>
                        </a:spcAft>
                        <a:buNone/>
                      </a:pPr>
                      <a:r>
                        <a:rPr lang="en" sz="1100">
                          <a:latin typeface="Montserrat"/>
                          <a:ea typeface="Montserrat"/>
                          <a:cs typeface="Montserrat"/>
                          <a:sym typeface="Montserrat"/>
                        </a:rPr>
                        <a:t>Parking Type</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Underground and structured</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0"/>
                  </a:ext>
                </a:extLst>
              </a:tr>
              <a:tr h="204200">
                <a:tc>
                  <a:txBody>
                    <a:bodyPr/>
                    <a:lstStyle/>
                    <a:p>
                      <a:pPr marL="0" lvl="0" indent="0" algn="l" rtl="0">
                        <a:spcBef>
                          <a:spcPts val="0"/>
                        </a:spcBef>
                        <a:spcAft>
                          <a:spcPts val="0"/>
                        </a:spcAft>
                        <a:buNone/>
                      </a:pPr>
                      <a:r>
                        <a:rPr lang="en" sz="1100" b="1">
                          <a:latin typeface="Montserrat"/>
                          <a:ea typeface="Montserrat"/>
                          <a:cs typeface="Montserrat"/>
                          <a:sym typeface="Montserrat"/>
                        </a:rPr>
                        <a:t>Construction Type</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Font typeface="Arial"/>
                        <a:buNone/>
                      </a:pPr>
                      <a:r>
                        <a:rPr lang="en" sz="1100" b="1">
                          <a:solidFill>
                            <a:schemeClr val="dk1"/>
                          </a:solidFill>
                          <a:latin typeface="Montserrat"/>
                          <a:ea typeface="Montserrat"/>
                          <a:cs typeface="Montserrat"/>
                          <a:sym typeface="Montserrat"/>
                        </a:rPr>
                        <a:t>7 Stories, U-Shape 5 over 2</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254" name="Google Shape;254;p27"/>
          <p:cNvSpPr txBox="1"/>
          <p:nvPr/>
        </p:nvSpPr>
        <p:spPr>
          <a:xfrm>
            <a:off x="14129650" y="6229850"/>
            <a:ext cx="4229100" cy="1242900"/>
          </a:xfrm>
          <a:prstGeom prst="rect">
            <a:avLst/>
          </a:prstGeom>
          <a:noFill/>
          <a:ln>
            <a:noFill/>
          </a:ln>
        </p:spPr>
        <p:txBody>
          <a:bodyPr spcFirstLastPara="1" wrap="square" lIns="91425" tIns="45700" rIns="91425" bIns="45700" anchor="b" anchorCtr="0">
            <a:noAutofit/>
          </a:bodyPr>
          <a:lstStyle/>
          <a:p>
            <a:pPr marL="0" lvl="0" indent="0" algn="r" rtl="0">
              <a:lnSpc>
                <a:spcPct val="115000"/>
              </a:lnSpc>
              <a:spcBef>
                <a:spcPts val="0"/>
              </a:spcBef>
              <a:spcAft>
                <a:spcPts val="0"/>
              </a:spcAft>
              <a:buClr>
                <a:schemeClr val="dk1"/>
              </a:buClr>
              <a:buFont typeface="Arial"/>
              <a:buNone/>
            </a:pPr>
            <a:r>
              <a:rPr lang="en" sz="1100" b="1">
                <a:solidFill>
                  <a:schemeClr val="dk1"/>
                </a:solidFill>
                <a:latin typeface="Montserrat"/>
                <a:ea typeface="Montserrat"/>
                <a:cs typeface="Montserrat"/>
                <a:sym typeface="Montserrat"/>
              </a:rPr>
              <a:t>BUILDING HEIGHT</a:t>
            </a:r>
            <a:endParaRPr sz="1100">
              <a:solidFill>
                <a:schemeClr val="dk1"/>
              </a:solidFill>
              <a:latin typeface="Montserrat"/>
              <a:ea typeface="Montserrat"/>
              <a:cs typeface="Montserrat"/>
              <a:sym typeface="Montserrat"/>
            </a:endParaRPr>
          </a:p>
          <a:p>
            <a:pPr marL="0" lvl="0" indent="0" algn="r" rtl="0">
              <a:lnSpc>
                <a:spcPct val="115000"/>
              </a:lnSpc>
              <a:spcBef>
                <a:spcPts val="0"/>
              </a:spcBef>
              <a:spcAft>
                <a:spcPts val="0"/>
              </a:spcAft>
              <a:buClr>
                <a:schemeClr val="dk1"/>
              </a:buClr>
              <a:buFont typeface="Arial"/>
              <a:buNone/>
            </a:pPr>
            <a:r>
              <a:rPr lang="en" sz="1100">
                <a:solidFill>
                  <a:schemeClr val="dk1"/>
                </a:solidFill>
                <a:latin typeface="Montserrat"/>
                <a:ea typeface="Montserrat"/>
                <a:cs typeface="Montserrat"/>
                <a:sym typeface="Montserrat"/>
              </a:rPr>
              <a:t>NE 7TH &amp; NE IRVING - 92’</a:t>
            </a:r>
            <a:endParaRPr sz="1100">
              <a:solidFill>
                <a:schemeClr val="dk1"/>
              </a:solidFill>
              <a:latin typeface="Montserrat"/>
              <a:ea typeface="Montserrat"/>
              <a:cs typeface="Montserrat"/>
              <a:sym typeface="Montserrat"/>
            </a:endParaRPr>
          </a:p>
          <a:p>
            <a:pPr marL="0" lvl="0" indent="0" algn="r" rtl="0">
              <a:lnSpc>
                <a:spcPct val="115000"/>
              </a:lnSpc>
              <a:spcBef>
                <a:spcPts val="0"/>
              </a:spcBef>
              <a:spcAft>
                <a:spcPts val="0"/>
              </a:spcAft>
              <a:buClr>
                <a:schemeClr val="dk1"/>
              </a:buClr>
              <a:buFont typeface="Arial"/>
              <a:buNone/>
            </a:pPr>
            <a:r>
              <a:rPr lang="en" sz="1100">
                <a:solidFill>
                  <a:schemeClr val="dk1"/>
                </a:solidFill>
                <a:latin typeface="Montserrat"/>
                <a:ea typeface="Montserrat"/>
                <a:cs typeface="Montserrat"/>
                <a:sym typeface="Montserrat"/>
              </a:rPr>
              <a:t>NE 7TH &amp; NE OREGON - 84’</a:t>
            </a:r>
            <a:endParaRPr sz="1100" b="1">
              <a:latin typeface="Montserrat"/>
              <a:ea typeface="Montserrat"/>
              <a:cs typeface="Montserrat"/>
              <a:sym typeface="Montserrat"/>
            </a:endParaRPr>
          </a:p>
          <a:p>
            <a:pPr marL="0" lvl="0" indent="0" algn="r" rtl="0">
              <a:lnSpc>
                <a:spcPct val="115000"/>
              </a:lnSpc>
              <a:spcBef>
                <a:spcPts val="0"/>
              </a:spcBef>
              <a:spcAft>
                <a:spcPts val="0"/>
              </a:spcAft>
              <a:buClr>
                <a:srgbClr val="000000"/>
              </a:buClr>
              <a:buFont typeface="Arial"/>
              <a:buNone/>
            </a:pPr>
            <a:r>
              <a:rPr lang="en" sz="1100" b="1">
                <a:solidFill>
                  <a:srgbClr val="000000"/>
                </a:solidFill>
                <a:latin typeface="Montserrat"/>
                <a:ea typeface="Montserrat"/>
                <a:cs typeface="Montserrat"/>
                <a:sym typeface="Montserrat"/>
              </a:rPr>
              <a:t>CONSTRUCTION TYPES</a:t>
            </a:r>
            <a:endParaRPr sz="1100" b="1">
              <a:solidFill>
                <a:srgbClr val="000000"/>
              </a:solidFill>
              <a:latin typeface="Montserrat"/>
              <a:ea typeface="Montserrat"/>
              <a:cs typeface="Montserrat"/>
              <a:sym typeface="Montserrat"/>
            </a:endParaRPr>
          </a:p>
          <a:p>
            <a:pPr marL="0" lvl="0" indent="0" algn="r" rtl="0">
              <a:lnSpc>
                <a:spcPct val="115000"/>
              </a:lnSpc>
              <a:spcBef>
                <a:spcPts val="0"/>
              </a:spcBef>
              <a:spcAft>
                <a:spcPts val="0"/>
              </a:spcAft>
              <a:buClr>
                <a:srgbClr val="000000"/>
              </a:buClr>
              <a:buFont typeface="Arial"/>
              <a:buNone/>
            </a:pPr>
            <a:r>
              <a:rPr lang="en" sz="1100">
                <a:solidFill>
                  <a:srgbClr val="000000"/>
                </a:solidFill>
                <a:latin typeface="Montserrat"/>
                <a:ea typeface="Montserrat"/>
                <a:cs typeface="Montserrat"/>
                <a:sym typeface="Montserrat"/>
              </a:rPr>
              <a:t>LEVELS 1-2 </a:t>
            </a:r>
            <a:r>
              <a:rPr lang="en" sz="1100">
                <a:latin typeface="Montserrat"/>
                <a:ea typeface="Montserrat"/>
                <a:cs typeface="Montserrat"/>
                <a:sym typeface="Montserrat"/>
              </a:rPr>
              <a:t>|</a:t>
            </a:r>
            <a:r>
              <a:rPr lang="en" sz="1100">
                <a:solidFill>
                  <a:srgbClr val="000000"/>
                </a:solidFill>
                <a:latin typeface="Montserrat"/>
                <a:ea typeface="Montserrat"/>
                <a:cs typeface="Montserrat"/>
                <a:sym typeface="Montserrat"/>
              </a:rPr>
              <a:t> TYPE IA CONSTRUCTION</a:t>
            </a:r>
            <a:endParaRPr sz="1100">
              <a:solidFill>
                <a:srgbClr val="000000"/>
              </a:solidFill>
              <a:latin typeface="Montserrat"/>
              <a:ea typeface="Montserrat"/>
              <a:cs typeface="Montserrat"/>
              <a:sym typeface="Montserrat"/>
            </a:endParaRPr>
          </a:p>
          <a:p>
            <a:pPr marL="0" lvl="0" indent="0" algn="r" rtl="0">
              <a:lnSpc>
                <a:spcPct val="115000"/>
              </a:lnSpc>
              <a:spcBef>
                <a:spcPts val="0"/>
              </a:spcBef>
              <a:spcAft>
                <a:spcPts val="0"/>
              </a:spcAft>
              <a:buClr>
                <a:srgbClr val="000000"/>
              </a:buClr>
              <a:buFont typeface="Arial"/>
              <a:buNone/>
            </a:pPr>
            <a:r>
              <a:rPr lang="en" sz="1100">
                <a:solidFill>
                  <a:srgbClr val="000000"/>
                </a:solidFill>
                <a:latin typeface="Montserrat"/>
                <a:ea typeface="Montserrat"/>
                <a:cs typeface="Montserrat"/>
                <a:sym typeface="Montserrat"/>
              </a:rPr>
              <a:t>LEVELS 3-7 </a:t>
            </a:r>
            <a:r>
              <a:rPr lang="en" sz="1100">
                <a:latin typeface="Montserrat"/>
                <a:ea typeface="Montserrat"/>
                <a:cs typeface="Montserrat"/>
                <a:sym typeface="Montserrat"/>
              </a:rPr>
              <a:t>|</a:t>
            </a:r>
            <a:r>
              <a:rPr lang="en" sz="1100">
                <a:solidFill>
                  <a:srgbClr val="000000"/>
                </a:solidFill>
                <a:latin typeface="Montserrat"/>
                <a:ea typeface="Montserrat"/>
                <a:cs typeface="Montserrat"/>
                <a:sym typeface="Montserrat"/>
              </a:rPr>
              <a:t> TYPE IIIA CONSTRUCTION</a:t>
            </a:r>
            <a:endParaRPr sz="1100">
              <a:solidFill>
                <a:srgbClr val="000000"/>
              </a:solidFill>
              <a:latin typeface="Montserrat"/>
              <a:ea typeface="Montserrat"/>
              <a:cs typeface="Montserrat"/>
              <a:sym typeface="Montserrat"/>
            </a:endParaRPr>
          </a:p>
        </p:txBody>
      </p:sp>
      <p:sp>
        <p:nvSpPr>
          <p:cNvPr id="255" name="Google Shape;255;p27"/>
          <p:cNvSpPr txBox="1"/>
          <p:nvPr/>
        </p:nvSpPr>
        <p:spPr>
          <a:xfrm>
            <a:off x="9300275" y="640425"/>
            <a:ext cx="4038000" cy="139200"/>
          </a:xfrm>
          <a:prstGeom prst="rect">
            <a:avLst/>
          </a:prstGeom>
          <a:noFill/>
          <a:ln>
            <a:noFill/>
          </a:ln>
        </p:spPr>
        <p:txBody>
          <a:bodyPr spcFirstLastPara="1" wrap="square" lIns="91425" tIns="45700" rIns="91425" bIns="45700" anchor="b" anchorCtr="0">
            <a:noAutofit/>
          </a:bodyPr>
          <a:lstStyle/>
          <a:p>
            <a:pPr marL="0" lvl="0" indent="0" algn="r" rtl="0">
              <a:lnSpc>
                <a:spcPct val="150000"/>
              </a:lnSpc>
              <a:spcBef>
                <a:spcPts val="0"/>
              </a:spcBef>
              <a:spcAft>
                <a:spcPts val="0"/>
              </a:spcAft>
              <a:buClr>
                <a:srgbClr val="000000"/>
              </a:buClr>
              <a:buFont typeface="Arial"/>
              <a:buNone/>
            </a:pPr>
            <a:r>
              <a:rPr lang="en" sz="1100" b="1">
                <a:latin typeface="Montserrat"/>
                <a:ea typeface="Montserrat"/>
                <a:cs typeface="Montserrat"/>
                <a:sym typeface="Montserrat"/>
              </a:rPr>
              <a:t>ECOROOF</a:t>
            </a:r>
            <a:endParaRPr sz="1100">
              <a:solidFill>
                <a:srgbClr val="000000"/>
              </a:solidFill>
              <a:latin typeface="Montserrat"/>
              <a:ea typeface="Montserrat"/>
              <a:cs typeface="Montserrat"/>
              <a:sym typeface="Montserrat"/>
            </a:endParaRPr>
          </a:p>
        </p:txBody>
      </p:sp>
      <p:sp>
        <p:nvSpPr>
          <p:cNvPr id="256" name="Google Shape;256;p27"/>
          <p:cNvSpPr txBox="1"/>
          <p:nvPr/>
        </p:nvSpPr>
        <p:spPr>
          <a:xfrm>
            <a:off x="9327775" y="4578000"/>
            <a:ext cx="4038000" cy="139200"/>
          </a:xfrm>
          <a:prstGeom prst="rect">
            <a:avLst/>
          </a:prstGeom>
          <a:noFill/>
          <a:ln>
            <a:noFill/>
          </a:ln>
        </p:spPr>
        <p:txBody>
          <a:bodyPr spcFirstLastPara="1" wrap="square" lIns="91425" tIns="45700" rIns="91425" bIns="45700" anchor="b" anchorCtr="0">
            <a:noAutofit/>
          </a:bodyPr>
          <a:lstStyle/>
          <a:p>
            <a:pPr marL="0" lvl="0" indent="0" algn="r" rtl="0">
              <a:lnSpc>
                <a:spcPct val="150000"/>
              </a:lnSpc>
              <a:spcBef>
                <a:spcPts val="0"/>
              </a:spcBef>
              <a:spcAft>
                <a:spcPts val="0"/>
              </a:spcAft>
              <a:buClr>
                <a:srgbClr val="000000"/>
              </a:buClr>
              <a:buFont typeface="Arial"/>
              <a:buNone/>
            </a:pPr>
            <a:r>
              <a:rPr lang="en" sz="1100" b="1">
                <a:latin typeface="Montserrat"/>
                <a:ea typeface="Montserrat"/>
                <a:cs typeface="Montserrat"/>
                <a:sym typeface="Montserrat"/>
              </a:rPr>
              <a:t>ECOROOF</a:t>
            </a:r>
            <a:endParaRPr sz="1100">
              <a:solidFill>
                <a:srgbClr val="000000"/>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28"/>
          <p:cNvPicPr preferRelativeResize="0"/>
          <p:nvPr/>
        </p:nvPicPr>
        <p:blipFill rotWithShape="1">
          <a:blip r:embed="rId3">
            <a:alphaModFix/>
          </a:blip>
          <a:srcRect l="22641" t="19820" r="20826" b="14593"/>
          <a:stretch/>
        </p:blipFill>
        <p:spPr>
          <a:xfrm>
            <a:off x="457200" y="1371600"/>
            <a:ext cx="8523223" cy="5943600"/>
          </a:xfrm>
          <a:prstGeom prst="rect">
            <a:avLst/>
          </a:prstGeom>
          <a:noFill/>
          <a:ln>
            <a:noFill/>
          </a:ln>
        </p:spPr>
      </p:pic>
      <p:sp>
        <p:nvSpPr>
          <p:cNvPr id="262" name="Google Shape;262;p28"/>
          <p:cNvSpPr/>
          <p:nvPr/>
        </p:nvSpPr>
        <p:spPr>
          <a:xfrm>
            <a:off x="457075" y="1371600"/>
            <a:ext cx="8523300" cy="5943600"/>
          </a:xfrm>
          <a:prstGeom prst="rect">
            <a:avLst/>
          </a:prstGeom>
          <a:solidFill>
            <a:srgbClr val="FFFFFF">
              <a:alpha val="1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 name="Google Shape;263;p28"/>
          <p:cNvPicPr preferRelativeResize="0"/>
          <p:nvPr/>
        </p:nvPicPr>
        <p:blipFill rotWithShape="1">
          <a:blip r:embed="rId4">
            <a:alphaModFix/>
          </a:blip>
          <a:srcRect l="20719" r="33753"/>
          <a:stretch/>
        </p:blipFill>
        <p:spPr>
          <a:xfrm>
            <a:off x="9209000" y="759400"/>
            <a:ext cx="4608599" cy="6746823"/>
          </a:xfrm>
          <a:prstGeom prst="rect">
            <a:avLst/>
          </a:prstGeom>
          <a:noFill/>
          <a:ln>
            <a:noFill/>
          </a:ln>
        </p:spPr>
      </p:pic>
      <p:sp>
        <p:nvSpPr>
          <p:cNvPr id="264" name="Google Shape;264;p28"/>
          <p:cNvSpPr txBox="1"/>
          <p:nvPr/>
        </p:nvSpPr>
        <p:spPr>
          <a:xfrm>
            <a:off x="457200" y="457200"/>
            <a:ext cx="8686800" cy="6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800" b="1">
                <a:solidFill>
                  <a:srgbClr val="404040"/>
                </a:solidFill>
                <a:latin typeface="Comfortaa"/>
                <a:ea typeface="Comfortaa"/>
                <a:cs typeface="Comfortaa"/>
                <a:sym typeface="Comfortaa"/>
              </a:rPr>
              <a:t>EXISTING SITE CONDITIONS</a:t>
            </a:r>
            <a:endParaRPr sz="2400">
              <a:solidFill>
                <a:srgbClr val="404040"/>
              </a:solidFill>
              <a:latin typeface="Comfortaa"/>
              <a:ea typeface="Comfortaa"/>
              <a:cs typeface="Comfortaa"/>
              <a:sym typeface="Comfortaa"/>
            </a:endParaRPr>
          </a:p>
        </p:txBody>
      </p:sp>
      <p:pic>
        <p:nvPicPr>
          <p:cNvPr id="265" name="Google Shape;265;p28"/>
          <p:cNvPicPr preferRelativeResize="0"/>
          <p:nvPr/>
        </p:nvPicPr>
        <p:blipFill rotWithShape="1">
          <a:blip r:embed="rId5">
            <a:alphaModFix/>
          </a:blip>
          <a:srcRect t="15754"/>
          <a:stretch/>
        </p:blipFill>
        <p:spPr>
          <a:xfrm>
            <a:off x="9209000" y="0"/>
            <a:ext cx="4608599" cy="2587801"/>
          </a:xfrm>
          <a:prstGeom prst="rect">
            <a:avLst/>
          </a:prstGeom>
          <a:noFill/>
          <a:ln>
            <a:noFill/>
          </a:ln>
        </p:spPr>
      </p:pic>
      <p:sp>
        <p:nvSpPr>
          <p:cNvPr id="266" name="Google Shape;266;p28"/>
          <p:cNvSpPr/>
          <p:nvPr/>
        </p:nvSpPr>
        <p:spPr>
          <a:xfrm>
            <a:off x="1479400" y="3483087"/>
            <a:ext cx="3394217" cy="2953542"/>
          </a:xfrm>
          <a:custGeom>
            <a:avLst/>
            <a:gdLst/>
            <a:ahLst/>
            <a:cxnLst/>
            <a:rect l="l" t="t" r="r" b="b"/>
            <a:pathLst>
              <a:path w="98035" h="85307" extrusionOk="0">
                <a:moveTo>
                  <a:pt x="0" y="37914"/>
                </a:moveTo>
                <a:lnTo>
                  <a:pt x="41434" y="85307"/>
                </a:lnTo>
                <a:lnTo>
                  <a:pt x="98035" y="41977"/>
                </a:lnTo>
                <a:lnTo>
                  <a:pt x="51725" y="0"/>
                </a:lnTo>
                <a:close/>
              </a:path>
            </a:pathLst>
          </a:custGeom>
          <a:noFill/>
          <a:ln w="38100" cap="flat" cmpd="sng">
            <a:solidFill>
              <a:srgbClr val="FF0000"/>
            </a:solidFill>
            <a:prstDash val="dash"/>
            <a:round/>
            <a:headEnd type="none" w="med" len="med"/>
            <a:tailEnd type="none" w="med" len="med"/>
          </a:ln>
        </p:spPr>
      </p:sp>
      <p:pic>
        <p:nvPicPr>
          <p:cNvPr id="267" name="Google Shape;267;p28"/>
          <p:cNvPicPr preferRelativeResize="0"/>
          <p:nvPr/>
        </p:nvPicPr>
        <p:blipFill rotWithShape="1">
          <a:blip r:embed="rId6">
            <a:alphaModFix/>
          </a:blip>
          <a:srcRect t="15754"/>
          <a:stretch/>
        </p:blipFill>
        <p:spPr>
          <a:xfrm>
            <a:off x="9209000" y="5184600"/>
            <a:ext cx="4608599" cy="2587801"/>
          </a:xfrm>
          <a:prstGeom prst="rect">
            <a:avLst/>
          </a:prstGeom>
          <a:noFill/>
          <a:ln>
            <a:noFill/>
          </a:ln>
        </p:spPr>
      </p:pic>
      <p:sp>
        <p:nvSpPr>
          <p:cNvPr id="268" name="Google Shape;268;p28"/>
          <p:cNvSpPr/>
          <p:nvPr/>
        </p:nvSpPr>
        <p:spPr>
          <a:xfrm rot="-8708660">
            <a:off x="2359666" y="6537211"/>
            <a:ext cx="413115" cy="685920"/>
          </a:xfrm>
          <a:prstGeom prst="triangle">
            <a:avLst>
              <a:gd name="adj" fmla="val 50000"/>
            </a:avLst>
          </a:prstGeom>
          <a:solidFill>
            <a:srgbClr val="F4CCCC"/>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9" name="Google Shape;269;p28"/>
          <p:cNvPicPr preferRelativeResize="0"/>
          <p:nvPr/>
        </p:nvPicPr>
        <p:blipFill rotWithShape="1">
          <a:blip r:embed="rId7">
            <a:alphaModFix/>
          </a:blip>
          <a:srcRect/>
          <a:stretch/>
        </p:blipFill>
        <p:spPr>
          <a:xfrm>
            <a:off x="2249775" y="7051013"/>
            <a:ext cx="228600" cy="228600"/>
          </a:xfrm>
          <a:prstGeom prst="rect">
            <a:avLst/>
          </a:prstGeom>
          <a:noFill/>
          <a:ln>
            <a:noFill/>
          </a:ln>
        </p:spPr>
      </p:pic>
      <p:pic>
        <p:nvPicPr>
          <p:cNvPr id="270" name="Google Shape;270;p28"/>
          <p:cNvPicPr preferRelativeResize="0"/>
          <p:nvPr/>
        </p:nvPicPr>
        <p:blipFill rotWithShape="1">
          <a:blip r:embed="rId7">
            <a:alphaModFix/>
          </a:blip>
          <a:srcRect/>
          <a:stretch/>
        </p:blipFill>
        <p:spPr>
          <a:xfrm>
            <a:off x="13360400" y="228588"/>
            <a:ext cx="228600" cy="228600"/>
          </a:xfrm>
          <a:prstGeom prst="rect">
            <a:avLst/>
          </a:prstGeom>
          <a:noFill/>
          <a:ln>
            <a:noFill/>
          </a:ln>
        </p:spPr>
      </p:pic>
      <p:pic>
        <p:nvPicPr>
          <p:cNvPr id="271" name="Google Shape;271;p28"/>
          <p:cNvPicPr preferRelativeResize="0"/>
          <p:nvPr/>
        </p:nvPicPr>
        <p:blipFill rotWithShape="1">
          <a:blip r:embed="rId8">
            <a:alphaModFix/>
          </a:blip>
          <a:srcRect/>
          <a:stretch/>
        </p:blipFill>
        <p:spPr>
          <a:xfrm>
            <a:off x="13360400" y="2820888"/>
            <a:ext cx="228600" cy="228600"/>
          </a:xfrm>
          <a:prstGeom prst="rect">
            <a:avLst/>
          </a:prstGeom>
          <a:noFill/>
          <a:ln>
            <a:noFill/>
          </a:ln>
        </p:spPr>
      </p:pic>
      <p:pic>
        <p:nvPicPr>
          <p:cNvPr id="272" name="Google Shape;272;p28"/>
          <p:cNvPicPr preferRelativeResize="0"/>
          <p:nvPr/>
        </p:nvPicPr>
        <p:blipFill rotWithShape="1">
          <a:blip r:embed="rId9">
            <a:alphaModFix/>
          </a:blip>
          <a:srcRect/>
          <a:stretch/>
        </p:blipFill>
        <p:spPr>
          <a:xfrm>
            <a:off x="13360400" y="5413188"/>
            <a:ext cx="228600" cy="228600"/>
          </a:xfrm>
          <a:prstGeom prst="rect">
            <a:avLst/>
          </a:prstGeom>
          <a:noFill/>
          <a:ln>
            <a:noFill/>
          </a:ln>
        </p:spPr>
      </p:pic>
      <p:sp>
        <p:nvSpPr>
          <p:cNvPr id="273" name="Google Shape;273;p28"/>
          <p:cNvSpPr/>
          <p:nvPr/>
        </p:nvSpPr>
        <p:spPr>
          <a:xfrm rot="-2486191">
            <a:off x="2970035" y="2500137"/>
            <a:ext cx="412971" cy="685877"/>
          </a:xfrm>
          <a:prstGeom prst="triangle">
            <a:avLst>
              <a:gd name="adj" fmla="val 50000"/>
            </a:avLst>
          </a:prstGeom>
          <a:solidFill>
            <a:srgbClr val="F4CCCC"/>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4" name="Google Shape;274;p28"/>
          <p:cNvPicPr preferRelativeResize="0"/>
          <p:nvPr/>
        </p:nvPicPr>
        <p:blipFill rotWithShape="1">
          <a:blip r:embed="rId8">
            <a:alphaModFix/>
          </a:blip>
          <a:srcRect/>
          <a:stretch/>
        </p:blipFill>
        <p:spPr>
          <a:xfrm>
            <a:off x="2847775" y="2483113"/>
            <a:ext cx="228600" cy="228600"/>
          </a:xfrm>
          <a:prstGeom prst="rect">
            <a:avLst/>
          </a:prstGeom>
          <a:noFill/>
          <a:ln>
            <a:noFill/>
          </a:ln>
        </p:spPr>
      </p:pic>
      <p:sp>
        <p:nvSpPr>
          <p:cNvPr id="275" name="Google Shape;275;p28"/>
          <p:cNvSpPr/>
          <p:nvPr/>
        </p:nvSpPr>
        <p:spPr>
          <a:xfrm rot="6162284">
            <a:off x="7643922" y="2931773"/>
            <a:ext cx="413320" cy="685807"/>
          </a:xfrm>
          <a:prstGeom prst="triangle">
            <a:avLst>
              <a:gd name="adj" fmla="val 50000"/>
            </a:avLst>
          </a:prstGeom>
          <a:solidFill>
            <a:srgbClr val="F4CCCC"/>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6" name="Google Shape;276;p28"/>
          <p:cNvPicPr preferRelativeResize="0"/>
          <p:nvPr/>
        </p:nvPicPr>
        <p:blipFill rotWithShape="1">
          <a:blip r:embed="rId9">
            <a:alphaModFix/>
          </a:blip>
          <a:srcRect/>
          <a:stretch/>
        </p:blipFill>
        <p:spPr>
          <a:xfrm>
            <a:off x="8082100" y="3236813"/>
            <a:ext cx="228600" cy="228600"/>
          </a:xfrm>
          <a:prstGeom prst="rect">
            <a:avLst/>
          </a:prstGeom>
          <a:noFill/>
          <a:ln>
            <a:noFill/>
          </a:ln>
        </p:spPr>
      </p:pic>
      <p:sp>
        <p:nvSpPr>
          <p:cNvPr id="277" name="Google Shape;277;p28"/>
          <p:cNvSpPr txBox="1"/>
          <p:nvPr/>
        </p:nvSpPr>
        <p:spPr>
          <a:xfrm rot="3066265">
            <a:off x="1053489" y="6417155"/>
            <a:ext cx="2220247" cy="182819"/>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FFFFFF"/>
                </a:solidFill>
                <a:latin typeface="Montserrat"/>
                <a:ea typeface="Montserrat"/>
                <a:cs typeface="Montserrat"/>
                <a:sym typeface="Montserrat"/>
              </a:rPr>
              <a:t>NE GRAND AVE</a:t>
            </a:r>
            <a:endParaRPr sz="1100" b="1">
              <a:solidFill>
                <a:srgbClr val="FFFFFF"/>
              </a:solidFill>
              <a:latin typeface="Montserrat"/>
              <a:ea typeface="Montserrat"/>
              <a:cs typeface="Montserrat"/>
              <a:sym typeface="Montserrat"/>
            </a:endParaRPr>
          </a:p>
        </p:txBody>
      </p:sp>
      <p:sp>
        <p:nvSpPr>
          <p:cNvPr id="278" name="Google Shape;278;p28"/>
          <p:cNvSpPr txBox="1"/>
          <p:nvPr/>
        </p:nvSpPr>
        <p:spPr>
          <a:xfrm rot="-2249075">
            <a:off x="4564009" y="4573800"/>
            <a:ext cx="2220368" cy="182712"/>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FFFFFF"/>
                </a:solidFill>
                <a:latin typeface="Montserrat"/>
                <a:ea typeface="Montserrat"/>
                <a:cs typeface="Montserrat"/>
                <a:sym typeface="Montserrat"/>
              </a:rPr>
              <a:t>NE IRVING ST</a:t>
            </a:r>
            <a:endParaRPr sz="1100" b="1">
              <a:solidFill>
                <a:srgbClr val="FFFFFF"/>
              </a:solidFill>
              <a:latin typeface="Montserrat"/>
              <a:ea typeface="Montserrat"/>
              <a:cs typeface="Montserrat"/>
              <a:sym typeface="Montserrat"/>
            </a:endParaRPr>
          </a:p>
        </p:txBody>
      </p:sp>
      <p:sp>
        <p:nvSpPr>
          <p:cNvPr id="279" name="Google Shape;279;p28"/>
          <p:cNvSpPr txBox="1"/>
          <p:nvPr/>
        </p:nvSpPr>
        <p:spPr>
          <a:xfrm rot="-1967044">
            <a:off x="4661751" y="1464926"/>
            <a:ext cx="2220604" cy="182325"/>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FFFFFF"/>
                </a:solidFill>
                <a:latin typeface="Montserrat"/>
                <a:ea typeface="Montserrat"/>
                <a:cs typeface="Montserrat"/>
                <a:sym typeface="Montserrat"/>
              </a:rPr>
              <a:t>NE OREGON ST</a:t>
            </a:r>
            <a:endParaRPr sz="1100" b="1">
              <a:solidFill>
                <a:srgbClr val="FFFFFF"/>
              </a:solidFill>
              <a:latin typeface="Montserrat"/>
              <a:ea typeface="Montserrat"/>
              <a:cs typeface="Montserrat"/>
              <a:sym typeface="Montserrat"/>
            </a:endParaRPr>
          </a:p>
        </p:txBody>
      </p:sp>
      <p:cxnSp>
        <p:nvCxnSpPr>
          <p:cNvPr id="280" name="Google Shape;280;p28"/>
          <p:cNvCxnSpPr/>
          <p:nvPr/>
        </p:nvCxnSpPr>
        <p:spPr>
          <a:xfrm rot="10800000" flipH="1">
            <a:off x="2925850" y="3686725"/>
            <a:ext cx="338100" cy="2597700"/>
          </a:xfrm>
          <a:prstGeom prst="straightConnector1">
            <a:avLst/>
          </a:prstGeom>
          <a:noFill/>
          <a:ln w="28575" cap="flat" cmpd="sng">
            <a:solidFill>
              <a:srgbClr val="FF0000"/>
            </a:solidFill>
            <a:prstDash val="solid"/>
            <a:round/>
            <a:headEnd type="none" w="med" len="med"/>
            <a:tailEnd type="triangle" w="med" len="med"/>
          </a:ln>
        </p:spPr>
      </p:cxnSp>
      <p:sp>
        <p:nvSpPr>
          <p:cNvPr id="281" name="Google Shape;281;p28"/>
          <p:cNvSpPr txBox="1"/>
          <p:nvPr/>
        </p:nvSpPr>
        <p:spPr>
          <a:xfrm rot="-4939405">
            <a:off x="2176375" y="4285210"/>
            <a:ext cx="1774201" cy="182782"/>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latin typeface="Montserrat"/>
                <a:ea typeface="Montserrat"/>
                <a:cs typeface="Montserrat"/>
                <a:sym typeface="Montserrat"/>
              </a:rPr>
              <a:t>21’ GRADE SLOPE</a:t>
            </a:r>
            <a:endParaRPr sz="1100" b="1">
              <a:latin typeface="Montserrat"/>
              <a:ea typeface="Montserrat"/>
              <a:cs typeface="Montserrat"/>
              <a:sym typeface="Montserrat"/>
            </a:endParaRPr>
          </a:p>
        </p:txBody>
      </p:sp>
      <p:sp>
        <p:nvSpPr>
          <p:cNvPr id="282" name="Google Shape;282;p28"/>
          <p:cNvSpPr txBox="1"/>
          <p:nvPr/>
        </p:nvSpPr>
        <p:spPr>
          <a:xfrm rot="2431694">
            <a:off x="1612047" y="2259307"/>
            <a:ext cx="2220144" cy="183003"/>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FFFFFF"/>
                </a:solidFill>
                <a:latin typeface="Montserrat"/>
                <a:ea typeface="Montserrat"/>
                <a:cs typeface="Montserrat"/>
                <a:sym typeface="Montserrat"/>
              </a:rPr>
              <a:t>NE 6TH AVE</a:t>
            </a:r>
            <a:endParaRPr sz="1100" b="1">
              <a:solidFill>
                <a:srgbClr val="FFFFFF"/>
              </a:solidFill>
              <a:latin typeface="Montserrat"/>
              <a:ea typeface="Montserrat"/>
              <a:cs typeface="Montserrat"/>
              <a:sym typeface="Montserrat"/>
            </a:endParaRPr>
          </a:p>
        </p:txBody>
      </p:sp>
      <p:sp>
        <p:nvSpPr>
          <p:cNvPr id="283" name="Google Shape;283;p28"/>
          <p:cNvSpPr txBox="1"/>
          <p:nvPr/>
        </p:nvSpPr>
        <p:spPr>
          <a:xfrm rot="2263576">
            <a:off x="5839480" y="2663612"/>
            <a:ext cx="2220008" cy="182895"/>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FFFFFF"/>
                </a:solidFill>
                <a:latin typeface="Montserrat"/>
                <a:ea typeface="Montserrat"/>
                <a:cs typeface="Montserrat"/>
                <a:sym typeface="Montserrat"/>
              </a:rPr>
              <a:t>NE 7TH AVE</a:t>
            </a:r>
            <a:endParaRPr sz="1100" b="1">
              <a:solidFill>
                <a:srgbClr val="FFFFFF"/>
              </a:solidFill>
              <a:latin typeface="Montserrat"/>
              <a:ea typeface="Montserrat"/>
              <a:cs typeface="Montserrat"/>
              <a:sym typeface="Montserrat"/>
            </a:endParaRPr>
          </a:p>
        </p:txBody>
      </p:sp>
      <p:sp>
        <p:nvSpPr>
          <p:cNvPr id="284" name="Google Shape;284;p28"/>
          <p:cNvSpPr/>
          <p:nvPr/>
        </p:nvSpPr>
        <p:spPr>
          <a:xfrm>
            <a:off x="4580475" y="2024550"/>
            <a:ext cx="2383175" cy="1821250"/>
          </a:xfrm>
          <a:custGeom>
            <a:avLst/>
            <a:gdLst/>
            <a:ahLst/>
            <a:cxnLst/>
            <a:rect l="l" t="t" r="r" b="b"/>
            <a:pathLst>
              <a:path w="95327" h="72850" extrusionOk="0">
                <a:moveTo>
                  <a:pt x="0" y="22478"/>
                </a:moveTo>
                <a:lnTo>
                  <a:pt x="35206" y="0"/>
                </a:lnTo>
                <a:lnTo>
                  <a:pt x="95327" y="48476"/>
                </a:lnTo>
                <a:lnTo>
                  <a:pt x="64183" y="72850"/>
                </a:lnTo>
                <a:close/>
              </a:path>
            </a:pathLst>
          </a:custGeom>
          <a:noFill/>
          <a:ln w="38100" cap="flat" cmpd="sng">
            <a:solidFill>
              <a:srgbClr val="FF0000"/>
            </a:solidFill>
            <a:prstDash val="dash"/>
            <a:round/>
            <a:headEnd type="none" w="med" len="med"/>
            <a:tailEnd type="none" w="med" len="med"/>
          </a:ln>
        </p:spPr>
      </p:sp>
      <p:cxnSp>
        <p:nvCxnSpPr>
          <p:cNvPr id="285" name="Google Shape;285;p28"/>
          <p:cNvCxnSpPr/>
          <p:nvPr/>
        </p:nvCxnSpPr>
        <p:spPr>
          <a:xfrm rot="10800000">
            <a:off x="5460725" y="2098900"/>
            <a:ext cx="731100" cy="1652100"/>
          </a:xfrm>
          <a:prstGeom prst="straightConnector1">
            <a:avLst/>
          </a:prstGeom>
          <a:noFill/>
          <a:ln w="28575" cap="flat" cmpd="sng">
            <a:solidFill>
              <a:srgbClr val="FF0000"/>
            </a:solidFill>
            <a:prstDash val="solid"/>
            <a:round/>
            <a:headEnd type="none" w="med" len="med"/>
            <a:tailEnd type="triangle" w="med" len="med"/>
          </a:ln>
        </p:spPr>
      </p:cxnSp>
      <p:sp>
        <p:nvSpPr>
          <p:cNvPr id="286" name="Google Shape;286;p28"/>
          <p:cNvSpPr txBox="1"/>
          <p:nvPr/>
        </p:nvSpPr>
        <p:spPr>
          <a:xfrm rot="3992056">
            <a:off x="4961150" y="3142990"/>
            <a:ext cx="1774232" cy="182705"/>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FFFFFF"/>
                </a:solidFill>
                <a:latin typeface="Montserrat"/>
                <a:ea typeface="Montserrat"/>
                <a:cs typeface="Montserrat"/>
                <a:sym typeface="Montserrat"/>
              </a:rPr>
              <a:t>12’ GRADE SLOPE</a:t>
            </a:r>
            <a:endParaRPr sz="1100" b="1">
              <a:solidFill>
                <a:srgbClr val="FFFFFF"/>
              </a:solidFill>
              <a:latin typeface="Montserrat"/>
              <a:ea typeface="Montserrat"/>
              <a:cs typeface="Montserrat"/>
              <a:sym typeface="Montserrat"/>
            </a:endParaRPr>
          </a:p>
        </p:txBody>
      </p:sp>
      <p:cxnSp>
        <p:nvCxnSpPr>
          <p:cNvPr id="287" name="Google Shape;287;p28"/>
          <p:cNvCxnSpPr/>
          <p:nvPr/>
        </p:nvCxnSpPr>
        <p:spPr>
          <a:xfrm rot="10800000">
            <a:off x="3558275" y="5379750"/>
            <a:ext cx="602400" cy="702900"/>
          </a:xfrm>
          <a:prstGeom prst="straightConnector1">
            <a:avLst/>
          </a:prstGeom>
          <a:noFill/>
          <a:ln w="38100" cap="flat" cmpd="sng">
            <a:solidFill>
              <a:srgbClr val="0000FF"/>
            </a:solidFill>
            <a:prstDash val="solid"/>
            <a:round/>
            <a:headEnd type="none" w="med" len="med"/>
            <a:tailEnd type="triangle" w="med" len="med"/>
          </a:ln>
        </p:spPr>
      </p:cxnSp>
      <p:cxnSp>
        <p:nvCxnSpPr>
          <p:cNvPr id="288" name="Google Shape;288;p28"/>
          <p:cNvCxnSpPr/>
          <p:nvPr/>
        </p:nvCxnSpPr>
        <p:spPr>
          <a:xfrm>
            <a:off x="2024950" y="3739113"/>
            <a:ext cx="633900" cy="716100"/>
          </a:xfrm>
          <a:prstGeom prst="straightConnector1">
            <a:avLst/>
          </a:prstGeom>
          <a:noFill/>
          <a:ln w="38100" cap="flat" cmpd="sng">
            <a:solidFill>
              <a:srgbClr val="0000FF"/>
            </a:solidFill>
            <a:prstDash val="solid"/>
            <a:round/>
            <a:headEnd type="none" w="med" len="med"/>
            <a:tailEnd type="triangle" w="med" len="med"/>
          </a:ln>
        </p:spPr>
      </p:cxnSp>
      <p:cxnSp>
        <p:nvCxnSpPr>
          <p:cNvPr id="289" name="Google Shape;289;p28"/>
          <p:cNvCxnSpPr/>
          <p:nvPr/>
        </p:nvCxnSpPr>
        <p:spPr>
          <a:xfrm rot="10800000">
            <a:off x="6089675" y="3358150"/>
            <a:ext cx="809400" cy="608700"/>
          </a:xfrm>
          <a:prstGeom prst="straightConnector1">
            <a:avLst/>
          </a:prstGeom>
          <a:noFill/>
          <a:ln w="38100" cap="flat" cmpd="sng">
            <a:solidFill>
              <a:srgbClr val="0000FF"/>
            </a:solidFill>
            <a:prstDash val="solid"/>
            <a:round/>
            <a:headEnd type="none" w="med" len="med"/>
            <a:tailEnd type="triangle" w="med" len="med"/>
          </a:ln>
        </p:spPr>
      </p:cxnSp>
      <p:cxnSp>
        <p:nvCxnSpPr>
          <p:cNvPr id="290" name="Google Shape;290;p28"/>
          <p:cNvCxnSpPr/>
          <p:nvPr/>
        </p:nvCxnSpPr>
        <p:spPr>
          <a:xfrm>
            <a:off x="4407588" y="2114113"/>
            <a:ext cx="706800" cy="597600"/>
          </a:xfrm>
          <a:prstGeom prst="straightConnector1">
            <a:avLst/>
          </a:prstGeom>
          <a:noFill/>
          <a:ln w="38100" cap="flat" cmpd="sng">
            <a:solidFill>
              <a:srgbClr val="0000FF"/>
            </a:solidFill>
            <a:prstDash val="solid"/>
            <a:round/>
            <a:headEnd type="none" w="med" len="med"/>
            <a:tailEnd type="triangle" w="med" len="med"/>
          </a:ln>
        </p:spPr>
      </p:cxnSp>
      <p:sp>
        <p:nvSpPr>
          <p:cNvPr id="291" name="Google Shape;291;p28"/>
          <p:cNvSpPr txBox="1"/>
          <p:nvPr/>
        </p:nvSpPr>
        <p:spPr>
          <a:xfrm rot="3002566">
            <a:off x="3435802" y="6460164"/>
            <a:ext cx="2220283" cy="182492"/>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latin typeface="Montserrat"/>
                <a:ea typeface="Montserrat"/>
                <a:cs typeface="Montserrat"/>
                <a:sym typeface="Montserrat"/>
              </a:rPr>
              <a:t>PARKING </a:t>
            </a:r>
            <a:endParaRPr sz="1100" b="1">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r>
              <a:rPr lang="en" sz="1100" b="1">
                <a:latin typeface="Montserrat"/>
                <a:ea typeface="Montserrat"/>
                <a:cs typeface="Montserrat"/>
                <a:sym typeface="Montserrat"/>
              </a:rPr>
              <a:t>ENTRY</a:t>
            </a:r>
            <a:endParaRPr sz="1100" b="1">
              <a:latin typeface="Montserrat"/>
              <a:ea typeface="Montserrat"/>
              <a:cs typeface="Montserrat"/>
              <a:sym typeface="Montserrat"/>
            </a:endParaRPr>
          </a:p>
        </p:txBody>
      </p:sp>
      <p:sp>
        <p:nvSpPr>
          <p:cNvPr id="292" name="Google Shape;292;p28"/>
          <p:cNvSpPr txBox="1"/>
          <p:nvPr/>
        </p:nvSpPr>
        <p:spPr>
          <a:xfrm rot="3002566">
            <a:off x="550552" y="3183439"/>
            <a:ext cx="2220283" cy="182492"/>
          </a:xfrm>
          <a:prstGeom prst="rect">
            <a:avLst/>
          </a:prstGeom>
          <a:noFill/>
          <a:ln>
            <a:noFill/>
          </a:ln>
        </p:spPr>
        <p:txBody>
          <a:bodyPr spcFirstLastPara="1" wrap="square" lIns="91425" tIns="45700" rIns="91425" bIns="45700" anchor="ctr" anchorCtr="0">
            <a:noAutofit/>
          </a:bodyPr>
          <a:lstStyle/>
          <a:p>
            <a:pPr marL="0" marR="0" lvl="0" indent="0" algn="r" rtl="0">
              <a:lnSpc>
                <a:spcPct val="150000"/>
              </a:lnSpc>
              <a:spcBef>
                <a:spcPts val="0"/>
              </a:spcBef>
              <a:spcAft>
                <a:spcPts val="0"/>
              </a:spcAft>
              <a:buClr>
                <a:srgbClr val="000000"/>
              </a:buClr>
              <a:buSzPts val="1100"/>
              <a:buFont typeface="Arial"/>
              <a:buNone/>
            </a:pPr>
            <a:r>
              <a:rPr lang="en" sz="1100" b="1">
                <a:latin typeface="Montserrat"/>
                <a:ea typeface="Montserrat"/>
                <a:cs typeface="Montserrat"/>
                <a:sym typeface="Montserrat"/>
              </a:rPr>
              <a:t>PARKING </a:t>
            </a:r>
            <a:endParaRPr sz="1100" b="1">
              <a:latin typeface="Montserrat"/>
              <a:ea typeface="Montserrat"/>
              <a:cs typeface="Montserrat"/>
              <a:sym typeface="Montserrat"/>
            </a:endParaRPr>
          </a:p>
          <a:p>
            <a:pPr marL="0" marR="0" lvl="0" indent="0" algn="r" rtl="0">
              <a:lnSpc>
                <a:spcPct val="150000"/>
              </a:lnSpc>
              <a:spcBef>
                <a:spcPts val="0"/>
              </a:spcBef>
              <a:spcAft>
                <a:spcPts val="0"/>
              </a:spcAft>
              <a:buClr>
                <a:srgbClr val="000000"/>
              </a:buClr>
              <a:buSzPts val="1100"/>
              <a:buFont typeface="Arial"/>
              <a:buNone/>
            </a:pPr>
            <a:r>
              <a:rPr lang="en" sz="1100" b="1">
                <a:latin typeface="Montserrat"/>
                <a:ea typeface="Montserrat"/>
                <a:cs typeface="Montserrat"/>
                <a:sym typeface="Montserrat"/>
              </a:rPr>
              <a:t>ENTRY</a:t>
            </a:r>
            <a:endParaRPr sz="1100" b="1">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29"/>
          <p:cNvPicPr preferRelativeResize="0"/>
          <p:nvPr/>
        </p:nvPicPr>
        <p:blipFill rotWithShape="1">
          <a:blip r:embed="rId3">
            <a:alphaModFix/>
          </a:blip>
          <a:srcRect l="31679"/>
          <a:stretch/>
        </p:blipFill>
        <p:spPr>
          <a:xfrm>
            <a:off x="9209001" y="3897125"/>
            <a:ext cx="4151408" cy="3418074"/>
          </a:xfrm>
          <a:prstGeom prst="rect">
            <a:avLst/>
          </a:prstGeom>
          <a:noFill/>
          <a:ln>
            <a:noFill/>
          </a:ln>
        </p:spPr>
      </p:pic>
      <p:pic>
        <p:nvPicPr>
          <p:cNvPr id="298" name="Google Shape;298;p29"/>
          <p:cNvPicPr preferRelativeResize="0"/>
          <p:nvPr/>
        </p:nvPicPr>
        <p:blipFill rotWithShape="1">
          <a:blip r:embed="rId4">
            <a:alphaModFix/>
          </a:blip>
          <a:srcRect l="14191" t="19104" r="14639" b="8114"/>
          <a:stretch/>
        </p:blipFill>
        <p:spPr>
          <a:xfrm>
            <a:off x="4837200" y="3897125"/>
            <a:ext cx="2071601" cy="3418075"/>
          </a:xfrm>
          <a:prstGeom prst="rect">
            <a:avLst/>
          </a:prstGeom>
          <a:noFill/>
          <a:ln>
            <a:noFill/>
          </a:ln>
        </p:spPr>
      </p:pic>
      <p:pic>
        <p:nvPicPr>
          <p:cNvPr id="299" name="Google Shape;299;p29"/>
          <p:cNvPicPr preferRelativeResize="0"/>
          <p:nvPr/>
        </p:nvPicPr>
        <p:blipFill rotWithShape="1">
          <a:blip r:embed="rId5">
            <a:alphaModFix/>
          </a:blip>
          <a:srcRect l="4461" r="14573"/>
          <a:stretch/>
        </p:blipFill>
        <p:spPr>
          <a:xfrm>
            <a:off x="457200" y="3897125"/>
            <a:ext cx="4151399" cy="3418074"/>
          </a:xfrm>
          <a:prstGeom prst="rect">
            <a:avLst/>
          </a:prstGeom>
          <a:noFill/>
          <a:ln>
            <a:noFill/>
          </a:ln>
        </p:spPr>
      </p:pic>
      <p:pic>
        <p:nvPicPr>
          <p:cNvPr id="300" name="Google Shape;300;p29"/>
          <p:cNvPicPr preferRelativeResize="0"/>
          <p:nvPr/>
        </p:nvPicPr>
        <p:blipFill rotWithShape="1">
          <a:blip r:embed="rId6">
            <a:alphaModFix/>
          </a:blip>
          <a:srcRect l="9412"/>
          <a:stretch/>
        </p:blipFill>
        <p:spPr>
          <a:xfrm>
            <a:off x="14061630" y="3098261"/>
            <a:ext cx="2177953" cy="1575873"/>
          </a:xfrm>
          <a:prstGeom prst="rect">
            <a:avLst/>
          </a:prstGeom>
          <a:noFill/>
          <a:ln>
            <a:noFill/>
          </a:ln>
        </p:spPr>
      </p:pic>
      <p:pic>
        <p:nvPicPr>
          <p:cNvPr id="301" name="Google Shape;301;p29"/>
          <p:cNvPicPr preferRelativeResize="0"/>
          <p:nvPr/>
        </p:nvPicPr>
        <p:blipFill rotWithShape="1">
          <a:blip r:embed="rId7">
            <a:alphaModFix/>
          </a:blip>
          <a:srcRect/>
          <a:stretch/>
        </p:blipFill>
        <p:spPr>
          <a:xfrm>
            <a:off x="10283900" y="687221"/>
            <a:ext cx="3076504" cy="3209913"/>
          </a:xfrm>
          <a:prstGeom prst="rect">
            <a:avLst/>
          </a:prstGeom>
          <a:noFill/>
          <a:ln>
            <a:noFill/>
          </a:ln>
        </p:spPr>
      </p:pic>
      <p:sp>
        <p:nvSpPr>
          <p:cNvPr id="302" name="Google Shape;302;p29"/>
          <p:cNvSpPr txBox="1"/>
          <p:nvPr/>
        </p:nvSpPr>
        <p:spPr>
          <a:xfrm>
            <a:off x="10283888" y="457200"/>
            <a:ext cx="3076500" cy="2286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LEVEL 02 FLOOR PLAN</a:t>
            </a:r>
            <a:endParaRPr sz="1100" b="0" i="0" u="none" strike="noStrike" cap="none">
              <a:solidFill>
                <a:srgbClr val="000000"/>
              </a:solidFill>
              <a:latin typeface="Montserrat"/>
              <a:ea typeface="Montserrat"/>
              <a:cs typeface="Montserrat"/>
              <a:sym typeface="Montserrat"/>
            </a:endParaRPr>
          </a:p>
        </p:txBody>
      </p:sp>
      <p:pic>
        <p:nvPicPr>
          <p:cNvPr id="303" name="Google Shape;303;p29"/>
          <p:cNvPicPr preferRelativeResize="0"/>
          <p:nvPr/>
        </p:nvPicPr>
        <p:blipFill rotWithShape="1">
          <a:blip r:embed="rId8">
            <a:alphaModFix/>
          </a:blip>
          <a:srcRect l="770" r="493"/>
          <a:stretch/>
        </p:blipFill>
        <p:spPr>
          <a:xfrm>
            <a:off x="14181265" y="457199"/>
            <a:ext cx="3643151" cy="2050929"/>
          </a:xfrm>
          <a:prstGeom prst="rect">
            <a:avLst/>
          </a:prstGeom>
          <a:noFill/>
          <a:ln>
            <a:noFill/>
          </a:ln>
        </p:spPr>
      </p:pic>
      <p:pic>
        <p:nvPicPr>
          <p:cNvPr id="304" name="Google Shape;304;p29"/>
          <p:cNvPicPr preferRelativeResize="0"/>
          <p:nvPr/>
        </p:nvPicPr>
        <p:blipFill rotWithShape="1">
          <a:blip r:embed="rId5">
            <a:alphaModFix/>
          </a:blip>
          <a:srcRect/>
          <a:stretch/>
        </p:blipFill>
        <p:spPr>
          <a:xfrm>
            <a:off x="14805825" y="4922550"/>
            <a:ext cx="3076502" cy="2050929"/>
          </a:xfrm>
          <a:prstGeom prst="rect">
            <a:avLst/>
          </a:prstGeom>
          <a:noFill/>
          <a:ln>
            <a:noFill/>
          </a:ln>
        </p:spPr>
      </p:pic>
      <p:pic>
        <p:nvPicPr>
          <p:cNvPr id="305" name="Google Shape;305;p29"/>
          <p:cNvPicPr preferRelativeResize="0"/>
          <p:nvPr/>
        </p:nvPicPr>
        <p:blipFill rotWithShape="1">
          <a:blip r:embed="rId9">
            <a:alphaModFix/>
          </a:blip>
          <a:srcRect/>
          <a:stretch/>
        </p:blipFill>
        <p:spPr>
          <a:xfrm>
            <a:off x="-3198013" y="457200"/>
            <a:ext cx="3076497" cy="2050929"/>
          </a:xfrm>
          <a:prstGeom prst="rect">
            <a:avLst/>
          </a:prstGeom>
          <a:noFill/>
          <a:ln>
            <a:noFill/>
          </a:ln>
        </p:spPr>
      </p:pic>
      <p:pic>
        <p:nvPicPr>
          <p:cNvPr id="306" name="Google Shape;306;p29"/>
          <p:cNvPicPr preferRelativeResize="0"/>
          <p:nvPr/>
        </p:nvPicPr>
        <p:blipFill>
          <a:blip r:embed="rId10">
            <a:alphaModFix/>
          </a:blip>
          <a:stretch>
            <a:fillRect/>
          </a:stretch>
        </p:blipFill>
        <p:spPr>
          <a:xfrm>
            <a:off x="-3198025" y="462900"/>
            <a:ext cx="228600" cy="228600"/>
          </a:xfrm>
          <a:prstGeom prst="rect">
            <a:avLst/>
          </a:prstGeom>
          <a:noFill/>
          <a:ln>
            <a:noFill/>
          </a:ln>
        </p:spPr>
      </p:pic>
      <p:pic>
        <p:nvPicPr>
          <p:cNvPr id="307" name="Google Shape;307;p29"/>
          <p:cNvPicPr preferRelativeResize="0"/>
          <p:nvPr/>
        </p:nvPicPr>
        <p:blipFill rotWithShape="1">
          <a:blip r:embed="rId11">
            <a:alphaModFix/>
          </a:blip>
          <a:srcRect/>
          <a:stretch/>
        </p:blipFill>
        <p:spPr>
          <a:xfrm>
            <a:off x="11509175" y="2869650"/>
            <a:ext cx="228600" cy="228600"/>
          </a:xfrm>
          <a:prstGeom prst="rect">
            <a:avLst/>
          </a:prstGeom>
          <a:noFill/>
          <a:ln>
            <a:noFill/>
          </a:ln>
        </p:spPr>
      </p:pic>
      <p:pic>
        <p:nvPicPr>
          <p:cNvPr id="308" name="Google Shape;308;p29"/>
          <p:cNvPicPr preferRelativeResize="0"/>
          <p:nvPr/>
        </p:nvPicPr>
        <p:blipFill rotWithShape="1">
          <a:blip r:embed="rId12">
            <a:alphaModFix/>
          </a:blip>
          <a:srcRect l="59" r="69"/>
          <a:stretch/>
        </p:blipFill>
        <p:spPr>
          <a:xfrm>
            <a:off x="3717999" y="678908"/>
            <a:ext cx="3076499" cy="3204678"/>
          </a:xfrm>
          <a:prstGeom prst="rect">
            <a:avLst/>
          </a:prstGeom>
          <a:noFill/>
          <a:ln>
            <a:noFill/>
          </a:ln>
        </p:spPr>
      </p:pic>
      <p:pic>
        <p:nvPicPr>
          <p:cNvPr id="309" name="Google Shape;309;p29"/>
          <p:cNvPicPr preferRelativeResize="0"/>
          <p:nvPr/>
        </p:nvPicPr>
        <p:blipFill rotWithShape="1">
          <a:blip r:embed="rId10">
            <a:alphaModFix/>
          </a:blip>
          <a:srcRect/>
          <a:stretch/>
        </p:blipFill>
        <p:spPr>
          <a:xfrm>
            <a:off x="3718000" y="3602863"/>
            <a:ext cx="228600" cy="228600"/>
          </a:xfrm>
          <a:prstGeom prst="rect">
            <a:avLst/>
          </a:prstGeom>
          <a:noFill/>
          <a:ln>
            <a:noFill/>
          </a:ln>
        </p:spPr>
      </p:pic>
      <p:pic>
        <p:nvPicPr>
          <p:cNvPr id="310" name="Google Shape;310;p29"/>
          <p:cNvPicPr preferRelativeResize="0"/>
          <p:nvPr/>
        </p:nvPicPr>
        <p:blipFill rotWithShape="1">
          <a:blip r:embed="rId13">
            <a:alphaModFix/>
          </a:blip>
          <a:srcRect/>
          <a:stretch/>
        </p:blipFill>
        <p:spPr>
          <a:xfrm>
            <a:off x="576750" y="2331862"/>
            <a:ext cx="228600" cy="228600"/>
          </a:xfrm>
          <a:prstGeom prst="rect">
            <a:avLst/>
          </a:prstGeom>
          <a:noFill/>
          <a:ln>
            <a:noFill/>
          </a:ln>
        </p:spPr>
      </p:pic>
      <p:pic>
        <p:nvPicPr>
          <p:cNvPr id="311" name="Google Shape;311;p29"/>
          <p:cNvPicPr preferRelativeResize="0"/>
          <p:nvPr/>
        </p:nvPicPr>
        <p:blipFill rotWithShape="1">
          <a:blip r:embed="rId14">
            <a:alphaModFix/>
          </a:blip>
          <a:srcRect/>
          <a:stretch/>
        </p:blipFill>
        <p:spPr>
          <a:xfrm>
            <a:off x="576750" y="2679337"/>
            <a:ext cx="228600" cy="228600"/>
          </a:xfrm>
          <a:prstGeom prst="rect">
            <a:avLst/>
          </a:prstGeom>
          <a:noFill/>
          <a:ln>
            <a:noFill/>
          </a:ln>
        </p:spPr>
      </p:pic>
      <p:pic>
        <p:nvPicPr>
          <p:cNvPr id="312" name="Google Shape;312;p29"/>
          <p:cNvPicPr preferRelativeResize="0"/>
          <p:nvPr/>
        </p:nvPicPr>
        <p:blipFill rotWithShape="1">
          <a:blip r:embed="rId15">
            <a:alphaModFix/>
          </a:blip>
          <a:srcRect/>
          <a:stretch/>
        </p:blipFill>
        <p:spPr>
          <a:xfrm>
            <a:off x="576750" y="3026812"/>
            <a:ext cx="228600" cy="228600"/>
          </a:xfrm>
          <a:prstGeom prst="rect">
            <a:avLst/>
          </a:prstGeom>
          <a:noFill/>
          <a:ln>
            <a:noFill/>
          </a:ln>
        </p:spPr>
      </p:pic>
      <p:pic>
        <p:nvPicPr>
          <p:cNvPr id="313" name="Google Shape;313;p29"/>
          <p:cNvPicPr preferRelativeResize="0"/>
          <p:nvPr/>
        </p:nvPicPr>
        <p:blipFill rotWithShape="1">
          <a:blip r:embed="rId16">
            <a:alphaModFix/>
          </a:blip>
          <a:srcRect/>
          <a:stretch/>
        </p:blipFill>
        <p:spPr>
          <a:xfrm>
            <a:off x="576750" y="3374287"/>
            <a:ext cx="228600" cy="228600"/>
          </a:xfrm>
          <a:prstGeom prst="rect">
            <a:avLst/>
          </a:prstGeom>
          <a:noFill/>
          <a:ln>
            <a:noFill/>
          </a:ln>
        </p:spPr>
      </p:pic>
      <p:sp>
        <p:nvSpPr>
          <p:cNvPr id="314" name="Google Shape;314;p29"/>
          <p:cNvSpPr txBox="1"/>
          <p:nvPr/>
        </p:nvSpPr>
        <p:spPr>
          <a:xfrm>
            <a:off x="805350" y="3374275"/>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3 BEDROOM UNIT</a:t>
            </a:r>
            <a:endParaRPr sz="900" b="0" i="0" u="none" strike="noStrike" cap="none">
              <a:solidFill>
                <a:srgbClr val="000000"/>
              </a:solidFill>
              <a:latin typeface="Montserrat"/>
              <a:ea typeface="Montserrat"/>
              <a:cs typeface="Montserrat"/>
              <a:sym typeface="Montserrat"/>
            </a:endParaRPr>
          </a:p>
        </p:txBody>
      </p:sp>
      <p:sp>
        <p:nvSpPr>
          <p:cNvPr id="315" name="Google Shape;315;p29"/>
          <p:cNvSpPr txBox="1"/>
          <p:nvPr/>
        </p:nvSpPr>
        <p:spPr>
          <a:xfrm>
            <a:off x="805350" y="3026800"/>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2 BEDROOM UNIT</a:t>
            </a:r>
            <a:endParaRPr sz="900" b="0" i="0" u="none" strike="noStrike" cap="none">
              <a:solidFill>
                <a:srgbClr val="000000"/>
              </a:solidFill>
              <a:latin typeface="Montserrat"/>
              <a:ea typeface="Montserrat"/>
              <a:cs typeface="Montserrat"/>
              <a:sym typeface="Montserrat"/>
            </a:endParaRPr>
          </a:p>
        </p:txBody>
      </p:sp>
      <p:sp>
        <p:nvSpPr>
          <p:cNvPr id="316" name="Google Shape;316;p29"/>
          <p:cNvSpPr txBox="1"/>
          <p:nvPr/>
        </p:nvSpPr>
        <p:spPr>
          <a:xfrm>
            <a:off x="805350" y="2679325"/>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1 BEDROOM UNIT</a:t>
            </a:r>
            <a:endParaRPr sz="900" b="0" i="0" u="none" strike="noStrike" cap="none">
              <a:solidFill>
                <a:srgbClr val="000000"/>
              </a:solidFill>
              <a:latin typeface="Montserrat"/>
              <a:ea typeface="Montserrat"/>
              <a:cs typeface="Montserrat"/>
              <a:sym typeface="Montserrat"/>
            </a:endParaRPr>
          </a:p>
        </p:txBody>
      </p:sp>
      <p:sp>
        <p:nvSpPr>
          <p:cNvPr id="317" name="Google Shape;317;p29"/>
          <p:cNvSpPr txBox="1"/>
          <p:nvPr/>
        </p:nvSpPr>
        <p:spPr>
          <a:xfrm>
            <a:off x="805350" y="2331850"/>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STUDIO UNIT</a:t>
            </a:r>
            <a:endParaRPr sz="900" b="0" i="0" u="none" strike="noStrike" cap="none">
              <a:solidFill>
                <a:srgbClr val="000000"/>
              </a:solidFill>
              <a:latin typeface="Montserrat"/>
              <a:ea typeface="Montserrat"/>
              <a:cs typeface="Montserrat"/>
              <a:sym typeface="Montserrat"/>
            </a:endParaRPr>
          </a:p>
        </p:txBody>
      </p:sp>
      <p:pic>
        <p:nvPicPr>
          <p:cNvPr id="318" name="Google Shape;318;p29"/>
          <p:cNvPicPr preferRelativeResize="0"/>
          <p:nvPr/>
        </p:nvPicPr>
        <p:blipFill rotWithShape="1">
          <a:blip r:embed="rId17">
            <a:alphaModFix/>
          </a:blip>
          <a:srcRect/>
          <a:stretch/>
        </p:blipFill>
        <p:spPr>
          <a:xfrm>
            <a:off x="576750" y="941962"/>
            <a:ext cx="228600" cy="228600"/>
          </a:xfrm>
          <a:prstGeom prst="rect">
            <a:avLst/>
          </a:prstGeom>
          <a:noFill/>
          <a:ln>
            <a:noFill/>
          </a:ln>
        </p:spPr>
      </p:pic>
      <p:pic>
        <p:nvPicPr>
          <p:cNvPr id="319" name="Google Shape;319;p29"/>
          <p:cNvPicPr preferRelativeResize="0"/>
          <p:nvPr/>
        </p:nvPicPr>
        <p:blipFill rotWithShape="1">
          <a:blip r:embed="rId18">
            <a:alphaModFix/>
          </a:blip>
          <a:srcRect/>
          <a:stretch/>
        </p:blipFill>
        <p:spPr>
          <a:xfrm>
            <a:off x="576750" y="1636900"/>
            <a:ext cx="228600" cy="228600"/>
          </a:xfrm>
          <a:prstGeom prst="rect">
            <a:avLst/>
          </a:prstGeom>
          <a:noFill/>
          <a:ln>
            <a:noFill/>
          </a:ln>
        </p:spPr>
      </p:pic>
      <p:pic>
        <p:nvPicPr>
          <p:cNvPr id="320" name="Google Shape;320;p29"/>
          <p:cNvPicPr preferRelativeResize="0"/>
          <p:nvPr/>
        </p:nvPicPr>
        <p:blipFill rotWithShape="1">
          <a:blip r:embed="rId19">
            <a:alphaModFix/>
          </a:blip>
          <a:srcRect/>
          <a:stretch/>
        </p:blipFill>
        <p:spPr>
          <a:xfrm>
            <a:off x="576750" y="1289437"/>
            <a:ext cx="228600" cy="228600"/>
          </a:xfrm>
          <a:prstGeom prst="rect">
            <a:avLst/>
          </a:prstGeom>
          <a:noFill/>
          <a:ln>
            <a:noFill/>
          </a:ln>
        </p:spPr>
      </p:pic>
      <p:pic>
        <p:nvPicPr>
          <p:cNvPr id="321" name="Google Shape;321;p29"/>
          <p:cNvPicPr preferRelativeResize="0"/>
          <p:nvPr/>
        </p:nvPicPr>
        <p:blipFill rotWithShape="1">
          <a:blip r:embed="rId20">
            <a:alphaModFix/>
          </a:blip>
          <a:srcRect/>
          <a:stretch/>
        </p:blipFill>
        <p:spPr>
          <a:xfrm>
            <a:off x="576750" y="1984387"/>
            <a:ext cx="228600" cy="228600"/>
          </a:xfrm>
          <a:prstGeom prst="rect">
            <a:avLst/>
          </a:prstGeom>
          <a:noFill/>
          <a:ln>
            <a:noFill/>
          </a:ln>
        </p:spPr>
      </p:pic>
      <p:sp>
        <p:nvSpPr>
          <p:cNvPr id="322" name="Google Shape;322;p29"/>
          <p:cNvSpPr txBox="1"/>
          <p:nvPr/>
        </p:nvSpPr>
        <p:spPr>
          <a:xfrm>
            <a:off x="805350" y="1636900"/>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RESIDENT OUTDOOR COMMON SPACE</a:t>
            </a:r>
            <a:endParaRPr sz="900" b="0" i="0" u="none" strike="noStrike" cap="none">
              <a:solidFill>
                <a:srgbClr val="000000"/>
              </a:solidFill>
              <a:latin typeface="Montserrat"/>
              <a:ea typeface="Montserrat"/>
              <a:cs typeface="Montserrat"/>
              <a:sym typeface="Montserrat"/>
            </a:endParaRPr>
          </a:p>
        </p:txBody>
      </p:sp>
      <p:sp>
        <p:nvSpPr>
          <p:cNvPr id="323" name="Google Shape;323;p29"/>
          <p:cNvSpPr txBox="1"/>
          <p:nvPr/>
        </p:nvSpPr>
        <p:spPr>
          <a:xfrm>
            <a:off x="805350" y="1984375"/>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LOFTED LIVE/WORK UNIT</a:t>
            </a:r>
            <a:endParaRPr sz="900" b="0" i="0" u="none" strike="noStrike" cap="none">
              <a:solidFill>
                <a:srgbClr val="000000"/>
              </a:solidFill>
              <a:latin typeface="Montserrat"/>
              <a:ea typeface="Montserrat"/>
              <a:cs typeface="Montserrat"/>
              <a:sym typeface="Montserrat"/>
            </a:endParaRPr>
          </a:p>
        </p:txBody>
      </p:sp>
      <p:sp>
        <p:nvSpPr>
          <p:cNvPr id="324" name="Google Shape;324;p29"/>
          <p:cNvSpPr txBox="1"/>
          <p:nvPr/>
        </p:nvSpPr>
        <p:spPr>
          <a:xfrm>
            <a:off x="805350" y="1289425"/>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RESIDENT INDOOR COMMON AREA</a:t>
            </a:r>
            <a:endParaRPr sz="900" b="0" i="0" u="none" strike="noStrike" cap="none">
              <a:solidFill>
                <a:srgbClr val="000000"/>
              </a:solidFill>
              <a:latin typeface="Montserrat"/>
              <a:ea typeface="Montserrat"/>
              <a:cs typeface="Montserrat"/>
              <a:sym typeface="Montserrat"/>
            </a:endParaRPr>
          </a:p>
        </p:txBody>
      </p:sp>
      <p:sp>
        <p:nvSpPr>
          <p:cNvPr id="325" name="Google Shape;325;p29"/>
          <p:cNvSpPr txBox="1"/>
          <p:nvPr/>
        </p:nvSpPr>
        <p:spPr>
          <a:xfrm>
            <a:off x="805350" y="941950"/>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RETAIL/COMMERCIAL</a:t>
            </a:r>
            <a:endParaRPr sz="900" b="0" i="0" u="none" strike="noStrike" cap="none">
              <a:solidFill>
                <a:srgbClr val="000000"/>
              </a:solidFill>
              <a:latin typeface="Montserrat"/>
              <a:ea typeface="Montserrat"/>
              <a:cs typeface="Montserrat"/>
              <a:sym typeface="Montserrat"/>
            </a:endParaRPr>
          </a:p>
        </p:txBody>
      </p:sp>
      <p:sp>
        <p:nvSpPr>
          <p:cNvPr id="326" name="Google Shape;326;p29"/>
          <p:cNvSpPr txBox="1"/>
          <p:nvPr/>
        </p:nvSpPr>
        <p:spPr>
          <a:xfrm>
            <a:off x="457200" y="462900"/>
            <a:ext cx="3489300" cy="228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Font typeface="Arial"/>
              <a:buNone/>
            </a:pPr>
            <a:r>
              <a:rPr lang="en" sz="1300" b="1">
                <a:solidFill>
                  <a:schemeClr val="dk1"/>
                </a:solidFill>
                <a:latin typeface="Montserrat"/>
                <a:ea typeface="Montserrat"/>
                <a:cs typeface="Montserrat"/>
                <a:sym typeface="Montserrat"/>
              </a:rPr>
              <a:t>LA PLUIE MARKET RATE HOUSING</a:t>
            </a:r>
            <a:endParaRPr sz="1300" b="1" i="0" u="none" strike="noStrike" cap="none">
              <a:solidFill>
                <a:srgbClr val="000000"/>
              </a:solidFill>
              <a:latin typeface="Montserrat"/>
              <a:ea typeface="Montserrat"/>
              <a:cs typeface="Montserrat"/>
              <a:sym typeface="Montserrat"/>
            </a:endParaRPr>
          </a:p>
        </p:txBody>
      </p:sp>
      <p:pic>
        <p:nvPicPr>
          <p:cNvPr id="327" name="Google Shape;327;p29"/>
          <p:cNvPicPr preferRelativeResize="0"/>
          <p:nvPr/>
        </p:nvPicPr>
        <p:blipFill rotWithShape="1">
          <a:blip r:embed="rId21">
            <a:alphaModFix/>
          </a:blip>
          <a:srcRect l="149" r="139"/>
          <a:stretch/>
        </p:blipFill>
        <p:spPr>
          <a:xfrm>
            <a:off x="7023100" y="676291"/>
            <a:ext cx="3076499" cy="3209905"/>
          </a:xfrm>
          <a:prstGeom prst="rect">
            <a:avLst/>
          </a:prstGeom>
          <a:noFill/>
          <a:ln>
            <a:noFill/>
          </a:ln>
        </p:spPr>
      </p:pic>
      <p:pic>
        <p:nvPicPr>
          <p:cNvPr id="328" name="Google Shape;328;p29"/>
          <p:cNvPicPr preferRelativeResize="0"/>
          <p:nvPr/>
        </p:nvPicPr>
        <p:blipFill rotWithShape="1">
          <a:blip r:embed="rId22">
            <a:alphaModFix/>
          </a:blip>
          <a:srcRect/>
          <a:stretch/>
        </p:blipFill>
        <p:spPr>
          <a:xfrm>
            <a:off x="7414400" y="3289238"/>
            <a:ext cx="228600" cy="228600"/>
          </a:xfrm>
          <a:prstGeom prst="rect">
            <a:avLst/>
          </a:prstGeom>
          <a:noFill/>
          <a:ln>
            <a:noFill/>
          </a:ln>
        </p:spPr>
      </p:pic>
      <p:pic>
        <p:nvPicPr>
          <p:cNvPr id="329" name="Google Shape;329;p29"/>
          <p:cNvPicPr preferRelativeResize="0"/>
          <p:nvPr/>
        </p:nvPicPr>
        <p:blipFill rotWithShape="1">
          <a:blip r:embed="rId10">
            <a:alphaModFix/>
          </a:blip>
          <a:srcRect/>
          <a:stretch/>
        </p:blipFill>
        <p:spPr>
          <a:xfrm>
            <a:off x="685800" y="4125713"/>
            <a:ext cx="228600" cy="228600"/>
          </a:xfrm>
          <a:prstGeom prst="rect">
            <a:avLst/>
          </a:prstGeom>
          <a:noFill/>
          <a:ln>
            <a:noFill/>
          </a:ln>
        </p:spPr>
      </p:pic>
      <p:pic>
        <p:nvPicPr>
          <p:cNvPr id="330" name="Google Shape;330;p29"/>
          <p:cNvPicPr preferRelativeResize="0"/>
          <p:nvPr/>
        </p:nvPicPr>
        <p:blipFill rotWithShape="1">
          <a:blip r:embed="rId22">
            <a:alphaModFix/>
          </a:blip>
          <a:srcRect/>
          <a:stretch/>
        </p:blipFill>
        <p:spPr>
          <a:xfrm>
            <a:off x="5061700" y="4114788"/>
            <a:ext cx="228600" cy="228600"/>
          </a:xfrm>
          <a:prstGeom prst="rect">
            <a:avLst/>
          </a:prstGeom>
          <a:noFill/>
          <a:ln>
            <a:noFill/>
          </a:ln>
        </p:spPr>
      </p:pic>
      <p:pic>
        <p:nvPicPr>
          <p:cNvPr id="331" name="Google Shape;331;p29"/>
          <p:cNvPicPr preferRelativeResize="0"/>
          <p:nvPr/>
        </p:nvPicPr>
        <p:blipFill rotWithShape="1">
          <a:blip r:embed="rId11">
            <a:alphaModFix/>
          </a:blip>
          <a:srcRect/>
          <a:stretch/>
        </p:blipFill>
        <p:spPr>
          <a:xfrm>
            <a:off x="9429400" y="4125713"/>
            <a:ext cx="228600" cy="228600"/>
          </a:xfrm>
          <a:prstGeom prst="rect">
            <a:avLst/>
          </a:prstGeom>
          <a:noFill/>
          <a:ln>
            <a:noFill/>
          </a:ln>
        </p:spPr>
      </p:pic>
      <p:sp>
        <p:nvSpPr>
          <p:cNvPr id="332" name="Google Shape;332;p29"/>
          <p:cNvSpPr txBox="1"/>
          <p:nvPr/>
        </p:nvSpPr>
        <p:spPr>
          <a:xfrm>
            <a:off x="7023088" y="462900"/>
            <a:ext cx="3076500" cy="2286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LEVEL 01.5 FLOOR PLAN</a:t>
            </a:r>
            <a:endParaRPr sz="1100" b="0" i="0" u="none" strike="noStrike" cap="none">
              <a:solidFill>
                <a:srgbClr val="000000"/>
              </a:solidFill>
              <a:latin typeface="Montserrat"/>
              <a:ea typeface="Montserrat"/>
              <a:cs typeface="Montserrat"/>
              <a:sym typeface="Montserrat"/>
            </a:endParaRPr>
          </a:p>
        </p:txBody>
      </p:sp>
      <p:sp>
        <p:nvSpPr>
          <p:cNvPr id="333" name="Google Shape;333;p29"/>
          <p:cNvSpPr txBox="1"/>
          <p:nvPr/>
        </p:nvSpPr>
        <p:spPr>
          <a:xfrm>
            <a:off x="3718000" y="450275"/>
            <a:ext cx="3076500" cy="2286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LEVEL 01 FLOOR PLAN</a:t>
            </a:r>
            <a:endParaRPr sz="1100" b="0" i="0" u="none" strike="noStrike" cap="none">
              <a:solidFill>
                <a:srgbClr val="000000"/>
              </a:solidFill>
              <a:latin typeface="Montserrat"/>
              <a:ea typeface="Montserrat"/>
              <a:cs typeface="Montserrat"/>
              <a:sym typeface="Montserrat"/>
            </a:endParaRPr>
          </a:p>
        </p:txBody>
      </p:sp>
      <p:pic>
        <p:nvPicPr>
          <p:cNvPr id="334" name="Google Shape;334;p29"/>
          <p:cNvPicPr preferRelativeResize="0"/>
          <p:nvPr/>
        </p:nvPicPr>
        <p:blipFill rotWithShape="1">
          <a:blip r:embed="rId23">
            <a:alphaModFix/>
          </a:blip>
          <a:srcRect l="7850" t="22942" r="20975" b="7723"/>
          <a:stretch/>
        </p:blipFill>
        <p:spPr>
          <a:xfrm>
            <a:off x="6908800" y="3897125"/>
            <a:ext cx="2071600" cy="3418075"/>
          </a:xfrm>
          <a:prstGeom prst="rect">
            <a:avLst/>
          </a:prstGeom>
          <a:noFill/>
          <a:ln>
            <a:noFill/>
          </a:ln>
        </p:spPr>
      </p:pic>
      <p:pic>
        <p:nvPicPr>
          <p:cNvPr id="335" name="Google Shape;335;p29"/>
          <p:cNvPicPr preferRelativeResize="0"/>
          <p:nvPr/>
        </p:nvPicPr>
        <p:blipFill rotWithShape="1">
          <a:blip r:embed="rId22">
            <a:alphaModFix/>
          </a:blip>
          <a:srcRect/>
          <a:stretch/>
        </p:blipFill>
        <p:spPr>
          <a:xfrm>
            <a:off x="4072950" y="3289238"/>
            <a:ext cx="228600" cy="228600"/>
          </a:xfrm>
          <a:prstGeom prst="rect">
            <a:avLst/>
          </a:prstGeom>
          <a:noFill/>
          <a:ln>
            <a:noFill/>
          </a:ln>
        </p:spPr>
      </p:pic>
      <p:pic>
        <p:nvPicPr>
          <p:cNvPr id="336" name="Google Shape;336;p29"/>
          <p:cNvPicPr preferRelativeResize="0"/>
          <p:nvPr/>
        </p:nvPicPr>
        <p:blipFill>
          <a:blip r:embed="rId3">
            <a:alphaModFix/>
          </a:blip>
          <a:stretch>
            <a:fillRect/>
          </a:stretch>
        </p:blipFill>
        <p:spPr>
          <a:xfrm>
            <a:off x="15603875" y="2679325"/>
            <a:ext cx="2278448" cy="1281627"/>
          </a:xfrm>
          <a:prstGeom prst="rect">
            <a:avLst/>
          </a:prstGeom>
          <a:noFill/>
          <a:ln>
            <a:noFill/>
          </a:ln>
        </p:spPr>
      </p:pic>
      <p:sp>
        <p:nvSpPr>
          <p:cNvPr id="337" name="Google Shape;337;p29"/>
          <p:cNvSpPr/>
          <p:nvPr/>
        </p:nvSpPr>
        <p:spPr>
          <a:xfrm>
            <a:off x="4586600" y="1065725"/>
            <a:ext cx="1927875" cy="1691075"/>
          </a:xfrm>
          <a:custGeom>
            <a:avLst/>
            <a:gdLst/>
            <a:ahLst/>
            <a:cxnLst/>
            <a:rect l="l" t="t" r="r" b="b"/>
            <a:pathLst>
              <a:path w="77115" h="72245" extrusionOk="0">
                <a:moveTo>
                  <a:pt x="0" y="4059"/>
                </a:moveTo>
                <a:lnTo>
                  <a:pt x="0" y="72245"/>
                </a:lnTo>
                <a:lnTo>
                  <a:pt x="61421" y="72245"/>
                </a:lnTo>
                <a:lnTo>
                  <a:pt x="61421" y="38152"/>
                </a:lnTo>
                <a:lnTo>
                  <a:pt x="77115" y="38152"/>
                </a:lnTo>
                <a:lnTo>
                  <a:pt x="77115" y="0"/>
                </a:lnTo>
                <a:lnTo>
                  <a:pt x="0" y="0"/>
                </a:lnTo>
                <a:close/>
              </a:path>
            </a:pathLst>
          </a:custGeom>
          <a:solidFill>
            <a:srgbClr val="65F0AD">
              <a:alpha val="10560"/>
            </a:srgbClr>
          </a:solidFill>
          <a:ln w="19050" cap="flat" cmpd="sng">
            <a:solidFill>
              <a:srgbClr val="65F0AD"/>
            </a:solidFill>
            <a:prstDash val="dash"/>
            <a:round/>
            <a:headEnd type="none" w="med" len="med"/>
            <a:tailEnd type="none" w="med" len="med"/>
          </a:ln>
        </p:spPr>
      </p:sp>
      <p:cxnSp>
        <p:nvCxnSpPr>
          <p:cNvPr id="338" name="Google Shape;338;p29"/>
          <p:cNvCxnSpPr/>
          <p:nvPr/>
        </p:nvCxnSpPr>
        <p:spPr>
          <a:xfrm rot="10800000">
            <a:off x="6514475" y="1958575"/>
            <a:ext cx="0" cy="1650600"/>
          </a:xfrm>
          <a:prstGeom prst="straightConnector1">
            <a:avLst/>
          </a:prstGeom>
          <a:noFill/>
          <a:ln w="19050" cap="flat" cmpd="sng">
            <a:solidFill>
              <a:srgbClr val="65F0AD"/>
            </a:solidFill>
            <a:prstDash val="dash"/>
            <a:round/>
            <a:headEnd type="none" w="med" len="med"/>
            <a:tailEnd type="none" w="med" len="med"/>
          </a:ln>
        </p:spPr>
      </p:cxnSp>
      <p:sp>
        <p:nvSpPr>
          <p:cNvPr id="339" name="Google Shape;339;p29"/>
          <p:cNvSpPr txBox="1"/>
          <p:nvPr/>
        </p:nvSpPr>
        <p:spPr>
          <a:xfrm>
            <a:off x="5232575" y="2103250"/>
            <a:ext cx="12819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a:solidFill>
                  <a:srgbClr val="404040"/>
                </a:solidFill>
                <a:latin typeface="Montserrat"/>
                <a:ea typeface="Montserrat"/>
                <a:cs typeface="Montserrat"/>
                <a:sym typeface="Montserrat"/>
              </a:rPr>
              <a:t>EXISTING BUILDING</a:t>
            </a:r>
            <a:endParaRPr sz="900">
              <a:solidFill>
                <a:srgbClr val="40404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900"/>
              <a:buFont typeface="Arial"/>
              <a:buNone/>
            </a:pPr>
            <a:r>
              <a:rPr lang="en" sz="900">
                <a:solidFill>
                  <a:srgbClr val="404040"/>
                </a:solidFill>
                <a:latin typeface="Montserrat"/>
                <a:ea typeface="Montserrat"/>
                <a:cs typeface="Montserrat"/>
                <a:sym typeface="Montserrat"/>
              </a:rPr>
              <a:t>FOOTPRINT</a:t>
            </a:r>
            <a:endParaRPr sz="900">
              <a:solidFill>
                <a:srgbClr val="404040"/>
              </a:solidFill>
              <a:latin typeface="Montserrat"/>
              <a:ea typeface="Montserrat"/>
              <a:cs typeface="Montserrat"/>
              <a:sym typeface="Montserrat"/>
            </a:endParaRPr>
          </a:p>
        </p:txBody>
      </p:sp>
      <p:cxnSp>
        <p:nvCxnSpPr>
          <p:cNvPr id="340" name="Google Shape;340;p29"/>
          <p:cNvCxnSpPr/>
          <p:nvPr/>
        </p:nvCxnSpPr>
        <p:spPr>
          <a:xfrm rot="10800000" flipH="1">
            <a:off x="5252800" y="2915900"/>
            <a:ext cx="6900" cy="582600"/>
          </a:xfrm>
          <a:prstGeom prst="straightConnector1">
            <a:avLst/>
          </a:prstGeom>
          <a:noFill/>
          <a:ln w="38100" cap="flat" cmpd="sng">
            <a:solidFill>
              <a:srgbClr val="0000FF"/>
            </a:solidFill>
            <a:prstDash val="solid"/>
            <a:round/>
            <a:headEnd type="none" w="med" len="med"/>
            <a:tailEnd type="triangle" w="med" len="med"/>
          </a:ln>
        </p:spPr>
      </p:cxnSp>
      <p:cxnSp>
        <p:nvCxnSpPr>
          <p:cNvPr id="341" name="Google Shape;341;p29"/>
          <p:cNvCxnSpPr/>
          <p:nvPr/>
        </p:nvCxnSpPr>
        <p:spPr>
          <a:xfrm flipH="1">
            <a:off x="8557900" y="1080300"/>
            <a:ext cx="6900" cy="582600"/>
          </a:xfrm>
          <a:prstGeom prst="straightConnector1">
            <a:avLst/>
          </a:prstGeom>
          <a:noFill/>
          <a:ln w="38100" cap="flat" cmpd="sng">
            <a:solidFill>
              <a:srgbClr val="0000FF"/>
            </a:solidFill>
            <a:prstDash val="solid"/>
            <a:round/>
            <a:headEnd type="none" w="med" len="med"/>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30"/>
          <p:cNvPicPr preferRelativeResize="0"/>
          <p:nvPr/>
        </p:nvPicPr>
        <p:blipFill rotWithShape="1">
          <a:blip r:embed="rId3">
            <a:alphaModFix/>
          </a:blip>
          <a:srcRect l="17355" r="15036"/>
          <a:stretch/>
        </p:blipFill>
        <p:spPr>
          <a:xfrm>
            <a:off x="4829000" y="3897125"/>
            <a:ext cx="4151401" cy="3413277"/>
          </a:xfrm>
          <a:prstGeom prst="rect">
            <a:avLst/>
          </a:prstGeom>
          <a:noFill/>
          <a:ln>
            <a:noFill/>
          </a:ln>
        </p:spPr>
      </p:pic>
      <p:pic>
        <p:nvPicPr>
          <p:cNvPr id="347" name="Google Shape;347;p30"/>
          <p:cNvPicPr preferRelativeResize="0"/>
          <p:nvPr/>
        </p:nvPicPr>
        <p:blipFill rotWithShape="1">
          <a:blip r:embed="rId4">
            <a:alphaModFix/>
          </a:blip>
          <a:srcRect l="9412"/>
          <a:stretch/>
        </p:blipFill>
        <p:spPr>
          <a:xfrm>
            <a:off x="14061630" y="3098261"/>
            <a:ext cx="2177953" cy="1575873"/>
          </a:xfrm>
          <a:prstGeom prst="rect">
            <a:avLst/>
          </a:prstGeom>
          <a:noFill/>
          <a:ln>
            <a:noFill/>
          </a:ln>
        </p:spPr>
      </p:pic>
      <p:pic>
        <p:nvPicPr>
          <p:cNvPr id="348" name="Google Shape;348;p30"/>
          <p:cNvPicPr preferRelativeResize="0"/>
          <p:nvPr/>
        </p:nvPicPr>
        <p:blipFill>
          <a:blip r:embed="rId5">
            <a:alphaModFix/>
          </a:blip>
          <a:stretch>
            <a:fillRect/>
          </a:stretch>
        </p:blipFill>
        <p:spPr>
          <a:xfrm>
            <a:off x="10283900" y="687221"/>
            <a:ext cx="3076504" cy="3209913"/>
          </a:xfrm>
          <a:prstGeom prst="rect">
            <a:avLst/>
          </a:prstGeom>
          <a:noFill/>
          <a:ln>
            <a:noFill/>
          </a:ln>
        </p:spPr>
      </p:pic>
      <p:sp>
        <p:nvSpPr>
          <p:cNvPr id="349" name="Google Shape;349;p30"/>
          <p:cNvSpPr txBox="1"/>
          <p:nvPr/>
        </p:nvSpPr>
        <p:spPr>
          <a:xfrm>
            <a:off x="10283888" y="457200"/>
            <a:ext cx="3076500" cy="2286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ROOF</a:t>
            </a:r>
            <a:r>
              <a:rPr lang="en" sz="1100" b="1" i="0" u="none" strike="noStrike" cap="none">
                <a:solidFill>
                  <a:srgbClr val="404040"/>
                </a:solidFill>
                <a:latin typeface="Montserrat"/>
                <a:ea typeface="Montserrat"/>
                <a:cs typeface="Montserrat"/>
                <a:sym typeface="Montserrat"/>
              </a:rPr>
              <a:t> PLAN </a:t>
            </a:r>
            <a:endParaRPr sz="1100" b="0" i="0" u="none" strike="noStrike" cap="none">
              <a:solidFill>
                <a:srgbClr val="000000"/>
              </a:solidFill>
              <a:latin typeface="Montserrat"/>
              <a:ea typeface="Montserrat"/>
              <a:cs typeface="Montserrat"/>
              <a:sym typeface="Montserrat"/>
            </a:endParaRPr>
          </a:p>
        </p:txBody>
      </p:sp>
      <p:pic>
        <p:nvPicPr>
          <p:cNvPr id="350" name="Google Shape;350;p30"/>
          <p:cNvPicPr preferRelativeResize="0"/>
          <p:nvPr/>
        </p:nvPicPr>
        <p:blipFill rotWithShape="1">
          <a:blip r:embed="rId3">
            <a:alphaModFix/>
          </a:blip>
          <a:srcRect l="770" r="493"/>
          <a:stretch/>
        </p:blipFill>
        <p:spPr>
          <a:xfrm>
            <a:off x="14181265" y="457199"/>
            <a:ext cx="3643151" cy="2050929"/>
          </a:xfrm>
          <a:prstGeom prst="rect">
            <a:avLst/>
          </a:prstGeom>
          <a:noFill/>
          <a:ln>
            <a:noFill/>
          </a:ln>
        </p:spPr>
      </p:pic>
      <p:pic>
        <p:nvPicPr>
          <p:cNvPr id="351" name="Google Shape;351;p30"/>
          <p:cNvPicPr preferRelativeResize="0"/>
          <p:nvPr/>
        </p:nvPicPr>
        <p:blipFill rotWithShape="1">
          <a:blip r:embed="rId6">
            <a:alphaModFix/>
          </a:blip>
          <a:srcRect/>
          <a:stretch/>
        </p:blipFill>
        <p:spPr>
          <a:xfrm>
            <a:off x="14805825" y="4922550"/>
            <a:ext cx="3076502" cy="2050929"/>
          </a:xfrm>
          <a:prstGeom prst="rect">
            <a:avLst/>
          </a:prstGeom>
          <a:noFill/>
          <a:ln>
            <a:noFill/>
          </a:ln>
        </p:spPr>
      </p:pic>
      <p:pic>
        <p:nvPicPr>
          <p:cNvPr id="352" name="Google Shape;352;p30"/>
          <p:cNvPicPr preferRelativeResize="0"/>
          <p:nvPr/>
        </p:nvPicPr>
        <p:blipFill rotWithShape="1">
          <a:blip r:embed="rId7">
            <a:alphaModFix/>
          </a:blip>
          <a:srcRect/>
          <a:stretch/>
        </p:blipFill>
        <p:spPr>
          <a:xfrm>
            <a:off x="-3198013" y="457200"/>
            <a:ext cx="3076497" cy="2050929"/>
          </a:xfrm>
          <a:prstGeom prst="rect">
            <a:avLst/>
          </a:prstGeom>
          <a:noFill/>
          <a:ln>
            <a:noFill/>
          </a:ln>
        </p:spPr>
      </p:pic>
      <p:pic>
        <p:nvPicPr>
          <p:cNvPr id="353" name="Google Shape;353;p30"/>
          <p:cNvPicPr preferRelativeResize="0"/>
          <p:nvPr/>
        </p:nvPicPr>
        <p:blipFill>
          <a:blip r:embed="rId8">
            <a:alphaModFix/>
          </a:blip>
          <a:stretch>
            <a:fillRect/>
          </a:stretch>
        </p:blipFill>
        <p:spPr>
          <a:xfrm>
            <a:off x="-3198025" y="462900"/>
            <a:ext cx="228600" cy="228600"/>
          </a:xfrm>
          <a:prstGeom prst="rect">
            <a:avLst/>
          </a:prstGeom>
          <a:noFill/>
          <a:ln>
            <a:noFill/>
          </a:ln>
        </p:spPr>
      </p:pic>
      <p:pic>
        <p:nvPicPr>
          <p:cNvPr id="354" name="Google Shape;354;p30"/>
          <p:cNvPicPr preferRelativeResize="0"/>
          <p:nvPr/>
        </p:nvPicPr>
        <p:blipFill rotWithShape="1">
          <a:blip r:embed="rId9">
            <a:alphaModFix/>
          </a:blip>
          <a:srcRect/>
          <a:stretch/>
        </p:blipFill>
        <p:spPr>
          <a:xfrm>
            <a:off x="10715225" y="3214025"/>
            <a:ext cx="228600" cy="228600"/>
          </a:xfrm>
          <a:prstGeom prst="rect">
            <a:avLst/>
          </a:prstGeom>
          <a:noFill/>
          <a:ln>
            <a:noFill/>
          </a:ln>
        </p:spPr>
      </p:pic>
      <p:pic>
        <p:nvPicPr>
          <p:cNvPr id="355" name="Google Shape;355;p30"/>
          <p:cNvPicPr preferRelativeResize="0"/>
          <p:nvPr/>
        </p:nvPicPr>
        <p:blipFill rotWithShape="1">
          <a:blip r:embed="rId10">
            <a:alphaModFix/>
          </a:blip>
          <a:srcRect/>
          <a:stretch/>
        </p:blipFill>
        <p:spPr>
          <a:xfrm>
            <a:off x="3717999" y="678908"/>
            <a:ext cx="3076500" cy="3204681"/>
          </a:xfrm>
          <a:prstGeom prst="rect">
            <a:avLst/>
          </a:prstGeom>
          <a:noFill/>
          <a:ln>
            <a:noFill/>
          </a:ln>
        </p:spPr>
      </p:pic>
      <p:pic>
        <p:nvPicPr>
          <p:cNvPr id="356" name="Google Shape;356;p30"/>
          <p:cNvPicPr preferRelativeResize="0"/>
          <p:nvPr/>
        </p:nvPicPr>
        <p:blipFill rotWithShape="1">
          <a:blip r:embed="rId8">
            <a:alphaModFix/>
          </a:blip>
          <a:srcRect/>
          <a:stretch/>
        </p:blipFill>
        <p:spPr>
          <a:xfrm>
            <a:off x="4241500" y="3214013"/>
            <a:ext cx="228600" cy="228600"/>
          </a:xfrm>
          <a:prstGeom prst="rect">
            <a:avLst/>
          </a:prstGeom>
          <a:noFill/>
          <a:ln>
            <a:noFill/>
          </a:ln>
        </p:spPr>
      </p:pic>
      <p:pic>
        <p:nvPicPr>
          <p:cNvPr id="357" name="Google Shape;357;p30"/>
          <p:cNvPicPr preferRelativeResize="0"/>
          <p:nvPr/>
        </p:nvPicPr>
        <p:blipFill rotWithShape="1">
          <a:blip r:embed="rId11">
            <a:alphaModFix/>
          </a:blip>
          <a:srcRect/>
          <a:stretch/>
        </p:blipFill>
        <p:spPr>
          <a:xfrm>
            <a:off x="576750" y="2331862"/>
            <a:ext cx="228600" cy="228600"/>
          </a:xfrm>
          <a:prstGeom prst="rect">
            <a:avLst/>
          </a:prstGeom>
          <a:noFill/>
          <a:ln>
            <a:noFill/>
          </a:ln>
        </p:spPr>
      </p:pic>
      <p:pic>
        <p:nvPicPr>
          <p:cNvPr id="358" name="Google Shape;358;p30"/>
          <p:cNvPicPr preferRelativeResize="0"/>
          <p:nvPr/>
        </p:nvPicPr>
        <p:blipFill rotWithShape="1">
          <a:blip r:embed="rId12">
            <a:alphaModFix/>
          </a:blip>
          <a:srcRect/>
          <a:stretch/>
        </p:blipFill>
        <p:spPr>
          <a:xfrm>
            <a:off x="576750" y="2679337"/>
            <a:ext cx="228600" cy="228600"/>
          </a:xfrm>
          <a:prstGeom prst="rect">
            <a:avLst/>
          </a:prstGeom>
          <a:noFill/>
          <a:ln>
            <a:noFill/>
          </a:ln>
        </p:spPr>
      </p:pic>
      <p:pic>
        <p:nvPicPr>
          <p:cNvPr id="359" name="Google Shape;359;p30"/>
          <p:cNvPicPr preferRelativeResize="0"/>
          <p:nvPr/>
        </p:nvPicPr>
        <p:blipFill rotWithShape="1">
          <a:blip r:embed="rId13">
            <a:alphaModFix/>
          </a:blip>
          <a:srcRect/>
          <a:stretch/>
        </p:blipFill>
        <p:spPr>
          <a:xfrm>
            <a:off x="576750" y="3026812"/>
            <a:ext cx="228600" cy="228600"/>
          </a:xfrm>
          <a:prstGeom prst="rect">
            <a:avLst/>
          </a:prstGeom>
          <a:noFill/>
          <a:ln>
            <a:noFill/>
          </a:ln>
        </p:spPr>
      </p:pic>
      <p:pic>
        <p:nvPicPr>
          <p:cNvPr id="360" name="Google Shape;360;p30"/>
          <p:cNvPicPr preferRelativeResize="0"/>
          <p:nvPr/>
        </p:nvPicPr>
        <p:blipFill rotWithShape="1">
          <a:blip r:embed="rId14">
            <a:alphaModFix/>
          </a:blip>
          <a:srcRect/>
          <a:stretch/>
        </p:blipFill>
        <p:spPr>
          <a:xfrm>
            <a:off x="576750" y="3374287"/>
            <a:ext cx="228600" cy="228600"/>
          </a:xfrm>
          <a:prstGeom prst="rect">
            <a:avLst/>
          </a:prstGeom>
          <a:noFill/>
          <a:ln>
            <a:noFill/>
          </a:ln>
        </p:spPr>
      </p:pic>
      <p:sp>
        <p:nvSpPr>
          <p:cNvPr id="361" name="Google Shape;361;p30"/>
          <p:cNvSpPr txBox="1"/>
          <p:nvPr/>
        </p:nvSpPr>
        <p:spPr>
          <a:xfrm>
            <a:off x="805350" y="3374275"/>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3 BEDROOM UNIT</a:t>
            </a:r>
            <a:endParaRPr sz="900" b="0" i="0" u="none" strike="noStrike" cap="none">
              <a:solidFill>
                <a:srgbClr val="000000"/>
              </a:solidFill>
              <a:latin typeface="Montserrat"/>
              <a:ea typeface="Montserrat"/>
              <a:cs typeface="Montserrat"/>
              <a:sym typeface="Montserrat"/>
            </a:endParaRPr>
          </a:p>
        </p:txBody>
      </p:sp>
      <p:sp>
        <p:nvSpPr>
          <p:cNvPr id="362" name="Google Shape;362;p30"/>
          <p:cNvSpPr txBox="1"/>
          <p:nvPr/>
        </p:nvSpPr>
        <p:spPr>
          <a:xfrm>
            <a:off x="805350" y="3026800"/>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2 BEDROOM UNIT</a:t>
            </a:r>
            <a:endParaRPr sz="900" b="0" i="0" u="none" strike="noStrike" cap="none">
              <a:solidFill>
                <a:srgbClr val="000000"/>
              </a:solidFill>
              <a:latin typeface="Montserrat"/>
              <a:ea typeface="Montserrat"/>
              <a:cs typeface="Montserrat"/>
              <a:sym typeface="Montserrat"/>
            </a:endParaRPr>
          </a:p>
        </p:txBody>
      </p:sp>
      <p:sp>
        <p:nvSpPr>
          <p:cNvPr id="363" name="Google Shape;363;p30"/>
          <p:cNvSpPr txBox="1"/>
          <p:nvPr/>
        </p:nvSpPr>
        <p:spPr>
          <a:xfrm>
            <a:off x="805350" y="2679325"/>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1 BEDROOM UNIT</a:t>
            </a:r>
            <a:endParaRPr sz="900" b="0" i="0" u="none" strike="noStrike" cap="none">
              <a:solidFill>
                <a:srgbClr val="000000"/>
              </a:solidFill>
              <a:latin typeface="Montserrat"/>
              <a:ea typeface="Montserrat"/>
              <a:cs typeface="Montserrat"/>
              <a:sym typeface="Montserrat"/>
            </a:endParaRPr>
          </a:p>
        </p:txBody>
      </p:sp>
      <p:sp>
        <p:nvSpPr>
          <p:cNvPr id="364" name="Google Shape;364;p30"/>
          <p:cNvSpPr txBox="1"/>
          <p:nvPr/>
        </p:nvSpPr>
        <p:spPr>
          <a:xfrm>
            <a:off x="805350" y="2331850"/>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STUDIO UNIT</a:t>
            </a:r>
            <a:endParaRPr sz="900" b="0" i="0" u="none" strike="noStrike" cap="none">
              <a:solidFill>
                <a:srgbClr val="000000"/>
              </a:solidFill>
              <a:latin typeface="Montserrat"/>
              <a:ea typeface="Montserrat"/>
              <a:cs typeface="Montserrat"/>
              <a:sym typeface="Montserrat"/>
            </a:endParaRPr>
          </a:p>
        </p:txBody>
      </p:sp>
      <p:pic>
        <p:nvPicPr>
          <p:cNvPr id="365" name="Google Shape;365;p30"/>
          <p:cNvPicPr preferRelativeResize="0"/>
          <p:nvPr/>
        </p:nvPicPr>
        <p:blipFill rotWithShape="1">
          <a:blip r:embed="rId15">
            <a:alphaModFix/>
          </a:blip>
          <a:srcRect/>
          <a:stretch/>
        </p:blipFill>
        <p:spPr>
          <a:xfrm>
            <a:off x="576750" y="941962"/>
            <a:ext cx="228600" cy="228600"/>
          </a:xfrm>
          <a:prstGeom prst="rect">
            <a:avLst/>
          </a:prstGeom>
          <a:noFill/>
          <a:ln>
            <a:noFill/>
          </a:ln>
        </p:spPr>
      </p:pic>
      <p:pic>
        <p:nvPicPr>
          <p:cNvPr id="366" name="Google Shape;366;p30"/>
          <p:cNvPicPr preferRelativeResize="0"/>
          <p:nvPr/>
        </p:nvPicPr>
        <p:blipFill rotWithShape="1">
          <a:blip r:embed="rId16">
            <a:alphaModFix/>
          </a:blip>
          <a:srcRect/>
          <a:stretch/>
        </p:blipFill>
        <p:spPr>
          <a:xfrm>
            <a:off x="576750" y="1636900"/>
            <a:ext cx="228600" cy="228600"/>
          </a:xfrm>
          <a:prstGeom prst="rect">
            <a:avLst/>
          </a:prstGeom>
          <a:noFill/>
          <a:ln>
            <a:noFill/>
          </a:ln>
        </p:spPr>
      </p:pic>
      <p:pic>
        <p:nvPicPr>
          <p:cNvPr id="367" name="Google Shape;367;p30"/>
          <p:cNvPicPr preferRelativeResize="0"/>
          <p:nvPr/>
        </p:nvPicPr>
        <p:blipFill rotWithShape="1">
          <a:blip r:embed="rId17">
            <a:alphaModFix/>
          </a:blip>
          <a:srcRect/>
          <a:stretch/>
        </p:blipFill>
        <p:spPr>
          <a:xfrm>
            <a:off x="576750" y="1289437"/>
            <a:ext cx="228600" cy="228600"/>
          </a:xfrm>
          <a:prstGeom prst="rect">
            <a:avLst/>
          </a:prstGeom>
          <a:noFill/>
          <a:ln>
            <a:noFill/>
          </a:ln>
        </p:spPr>
      </p:pic>
      <p:pic>
        <p:nvPicPr>
          <p:cNvPr id="368" name="Google Shape;368;p30"/>
          <p:cNvPicPr preferRelativeResize="0"/>
          <p:nvPr/>
        </p:nvPicPr>
        <p:blipFill rotWithShape="1">
          <a:blip r:embed="rId18">
            <a:alphaModFix/>
          </a:blip>
          <a:srcRect/>
          <a:stretch/>
        </p:blipFill>
        <p:spPr>
          <a:xfrm>
            <a:off x="576750" y="1984387"/>
            <a:ext cx="228600" cy="228600"/>
          </a:xfrm>
          <a:prstGeom prst="rect">
            <a:avLst/>
          </a:prstGeom>
          <a:noFill/>
          <a:ln>
            <a:noFill/>
          </a:ln>
        </p:spPr>
      </p:pic>
      <p:sp>
        <p:nvSpPr>
          <p:cNvPr id="369" name="Google Shape;369;p30"/>
          <p:cNvSpPr txBox="1"/>
          <p:nvPr/>
        </p:nvSpPr>
        <p:spPr>
          <a:xfrm>
            <a:off x="805350" y="1636900"/>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RESIDENT OUTDOOR COMMON SPACE</a:t>
            </a:r>
            <a:endParaRPr sz="900" b="0" i="0" u="none" strike="noStrike" cap="none">
              <a:solidFill>
                <a:srgbClr val="000000"/>
              </a:solidFill>
              <a:latin typeface="Montserrat"/>
              <a:ea typeface="Montserrat"/>
              <a:cs typeface="Montserrat"/>
              <a:sym typeface="Montserrat"/>
            </a:endParaRPr>
          </a:p>
        </p:txBody>
      </p:sp>
      <p:sp>
        <p:nvSpPr>
          <p:cNvPr id="370" name="Google Shape;370;p30"/>
          <p:cNvSpPr txBox="1"/>
          <p:nvPr/>
        </p:nvSpPr>
        <p:spPr>
          <a:xfrm>
            <a:off x="805350" y="1984375"/>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LOFTED LIVE/WORK UNIT</a:t>
            </a:r>
            <a:endParaRPr sz="900" b="0" i="0" u="none" strike="noStrike" cap="none">
              <a:solidFill>
                <a:srgbClr val="000000"/>
              </a:solidFill>
              <a:latin typeface="Montserrat"/>
              <a:ea typeface="Montserrat"/>
              <a:cs typeface="Montserrat"/>
              <a:sym typeface="Montserrat"/>
            </a:endParaRPr>
          </a:p>
        </p:txBody>
      </p:sp>
      <p:sp>
        <p:nvSpPr>
          <p:cNvPr id="371" name="Google Shape;371;p30"/>
          <p:cNvSpPr txBox="1"/>
          <p:nvPr/>
        </p:nvSpPr>
        <p:spPr>
          <a:xfrm>
            <a:off x="805350" y="1289425"/>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RESIDENT INDOOR COMMON AREA</a:t>
            </a:r>
            <a:endParaRPr sz="900" b="0" i="0" u="none" strike="noStrike" cap="none">
              <a:solidFill>
                <a:srgbClr val="000000"/>
              </a:solidFill>
              <a:latin typeface="Montserrat"/>
              <a:ea typeface="Montserrat"/>
              <a:cs typeface="Montserrat"/>
              <a:sym typeface="Montserrat"/>
            </a:endParaRPr>
          </a:p>
        </p:txBody>
      </p:sp>
      <p:sp>
        <p:nvSpPr>
          <p:cNvPr id="372" name="Google Shape;372;p30"/>
          <p:cNvSpPr txBox="1"/>
          <p:nvPr/>
        </p:nvSpPr>
        <p:spPr>
          <a:xfrm>
            <a:off x="805350" y="941950"/>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RETAIL/COMMERCIAL</a:t>
            </a:r>
            <a:endParaRPr sz="900" b="0" i="0" u="none" strike="noStrike" cap="none">
              <a:solidFill>
                <a:srgbClr val="000000"/>
              </a:solidFill>
              <a:latin typeface="Montserrat"/>
              <a:ea typeface="Montserrat"/>
              <a:cs typeface="Montserrat"/>
              <a:sym typeface="Montserrat"/>
            </a:endParaRPr>
          </a:p>
        </p:txBody>
      </p:sp>
      <p:sp>
        <p:nvSpPr>
          <p:cNvPr id="373" name="Google Shape;373;p30"/>
          <p:cNvSpPr txBox="1"/>
          <p:nvPr/>
        </p:nvSpPr>
        <p:spPr>
          <a:xfrm>
            <a:off x="457200" y="462900"/>
            <a:ext cx="3260700" cy="228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Font typeface="Arial"/>
              <a:buNone/>
            </a:pPr>
            <a:r>
              <a:rPr lang="en" sz="1300" b="1">
                <a:solidFill>
                  <a:schemeClr val="dk1"/>
                </a:solidFill>
                <a:latin typeface="Montserrat"/>
                <a:ea typeface="Montserrat"/>
                <a:cs typeface="Montserrat"/>
                <a:sym typeface="Montserrat"/>
              </a:rPr>
              <a:t>LA PLUIE MARKET RATE HOUSING</a:t>
            </a:r>
            <a:endParaRPr sz="1100" b="1" i="0" u="none" strike="noStrike" cap="none">
              <a:solidFill>
                <a:srgbClr val="000000"/>
              </a:solidFill>
              <a:latin typeface="Montserrat"/>
              <a:ea typeface="Montserrat"/>
              <a:cs typeface="Montserrat"/>
              <a:sym typeface="Montserrat"/>
            </a:endParaRPr>
          </a:p>
        </p:txBody>
      </p:sp>
      <p:pic>
        <p:nvPicPr>
          <p:cNvPr id="374" name="Google Shape;374;p30"/>
          <p:cNvPicPr preferRelativeResize="0"/>
          <p:nvPr/>
        </p:nvPicPr>
        <p:blipFill rotWithShape="1">
          <a:blip r:embed="rId19">
            <a:alphaModFix/>
          </a:blip>
          <a:srcRect/>
          <a:stretch/>
        </p:blipFill>
        <p:spPr>
          <a:xfrm>
            <a:off x="7023100" y="676291"/>
            <a:ext cx="3076500" cy="3209906"/>
          </a:xfrm>
          <a:prstGeom prst="rect">
            <a:avLst/>
          </a:prstGeom>
          <a:noFill/>
          <a:ln>
            <a:noFill/>
          </a:ln>
        </p:spPr>
      </p:pic>
      <p:pic>
        <p:nvPicPr>
          <p:cNvPr id="375" name="Google Shape;375;p30"/>
          <p:cNvPicPr preferRelativeResize="0"/>
          <p:nvPr/>
        </p:nvPicPr>
        <p:blipFill rotWithShape="1">
          <a:blip r:embed="rId20">
            <a:alphaModFix/>
          </a:blip>
          <a:srcRect l="18393" r="4517" b="4443"/>
          <a:stretch/>
        </p:blipFill>
        <p:spPr>
          <a:xfrm>
            <a:off x="457200" y="3883600"/>
            <a:ext cx="4151400" cy="3431600"/>
          </a:xfrm>
          <a:prstGeom prst="rect">
            <a:avLst/>
          </a:prstGeom>
          <a:noFill/>
          <a:ln>
            <a:noFill/>
          </a:ln>
        </p:spPr>
      </p:pic>
      <p:pic>
        <p:nvPicPr>
          <p:cNvPr id="376" name="Google Shape;376;p30"/>
          <p:cNvPicPr preferRelativeResize="0"/>
          <p:nvPr/>
        </p:nvPicPr>
        <p:blipFill rotWithShape="1">
          <a:blip r:embed="rId21">
            <a:alphaModFix/>
          </a:blip>
          <a:srcRect/>
          <a:stretch/>
        </p:blipFill>
        <p:spPr>
          <a:xfrm>
            <a:off x="7614975" y="3214013"/>
            <a:ext cx="228600" cy="228600"/>
          </a:xfrm>
          <a:prstGeom prst="rect">
            <a:avLst/>
          </a:prstGeom>
          <a:noFill/>
          <a:ln>
            <a:noFill/>
          </a:ln>
        </p:spPr>
      </p:pic>
      <p:pic>
        <p:nvPicPr>
          <p:cNvPr id="377" name="Google Shape;377;p30"/>
          <p:cNvPicPr preferRelativeResize="0"/>
          <p:nvPr/>
        </p:nvPicPr>
        <p:blipFill rotWithShape="1">
          <a:blip r:embed="rId22">
            <a:alphaModFix/>
          </a:blip>
          <a:srcRect l="21559" t="38168" r="22295"/>
          <a:stretch/>
        </p:blipFill>
        <p:spPr>
          <a:xfrm>
            <a:off x="9209000" y="3883600"/>
            <a:ext cx="4151401" cy="3431600"/>
          </a:xfrm>
          <a:prstGeom prst="rect">
            <a:avLst/>
          </a:prstGeom>
          <a:noFill/>
          <a:ln>
            <a:noFill/>
          </a:ln>
        </p:spPr>
      </p:pic>
      <p:pic>
        <p:nvPicPr>
          <p:cNvPr id="378" name="Google Shape;378;p30"/>
          <p:cNvPicPr preferRelativeResize="0"/>
          <p:nvPr/>
        </p:nvPicPr>
        <p:blipFill rotWithShape="1">
          <a:blip r:embed="rId8">
            <a:alphaModFix/>
          </a:blip>
          <a:srcRect/>
          <a:stretch/>
        </p:blipFill>
        <p:spPr>
          <a:xfrm>
            <a:off x="685800" y="4125713"/>
            <a:ext cx="228600" cy="228600"/>
          </a:xfrm>
          <a:prstGeom prst="rect">
            <a:avLst/>
          </a:prstGeom>
          <a:noFill/>
          <a:ln>
            <a:noFill/>
          </a:ln>
        </p:spPr>
      </p:pic>
      <p:pic>
        <p:nvPicPr>
          <p:cNvPr id="379" name="Google Shape;379;p30"/>
          <p:cNvPicPr preferRelativeResize="0"/>
          <p:nvPr/>
        </p:nvPicPr>
        <p:blipFill rotWithShape="1">
          <a:blip r:embed="rId21">
            <a:alphaModFix/>
          </a:blip>
          <a:srcRect/>
          <a:stretch/>
        </p:blipFill>
        <p:spPr>
          <a:xfrm>
            <a:off x="5061700" y="4114788"/>
            <a:ext cx="228600" cy="228600"/>
          </a:xfrm>
          <a:prstGeom prst="rect">
            <a:avLst/>
          </a:prstGeom>
          <a:noFill/>
          <a:ln>
            <a:noFill/>
          </a:ln>
        </p:spPr>
      </p:pic>
      <p:pic>
        <p:nvPicPr>
          <p:cNvPr id="380" name="Google Shape;380;p30"/>
          <p:cNvPicPr preferRelativeResize="0"/>
          <p:nvPr/>
        </p:nvPicPr>
        <p:blipFill rotWithShape="1">
          <a:blip r:embed="rId9">
            <a:alphaModFix/>
          </a:blip>
          <a:srcRect/>
          <a:stretch/>
        </p:blipFill>
        <p:spPr>
          <a:xfrm>
            <a:off x="9429400" y="4125713"/>
            <a:ext cx="228600" cy="228600"/>
          </a:xfrm>
          <a:prstGeom prst="rect">
            <a:avLst/>
          </a:prstGeom>
          <a:noFill/>
          <a:ln>
            <a:noFill/>
          </a:ln>
        </p:spPr>
      </p:pic>
      <p:sp>
        <p:nvSpPr>
          <p:cNvPr id="381" name="Google Shape;381;p30"/>
          <p:cNvSpPr txBox="1"/>
          <p:nvPr/>
        </p:nvSpPr>
        <p:spPr>
          <a:xfrm>
            <a:off x="7023088" y="462900"/>
            <a:ext cx="3076500" cy="2286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LEVEL 07 FLOOR PLAN</a:t>
            </a:r>
            <a:endParaRPr sz="1100" b="0" i="0" u="none" strike="noStrike" cap="none">
              <a:solidFill>
                <a:srgbClr val="000000"/>
              </a:solidFill>
              <a:latin typeface="Montserrat"/>
              <a:ea typeface="Montserrat"/>
              <a:cs typeface="Montserrat"/>
              <a:sym typeface="Montserrat"/>
            </a:endParaRPr>
          </a:p>
        </p:txBody>
      </p:sp>
      <p:sp>
        <p:nvSpPr>
          <p:cNvPr id="382" name="Google Shape;382;p30"/>
          <p:cNvSpPr txBox="1"/>
          <p:nvPr/>
        </p:nvSpPr>
        <p:spPr>
          <a:xfrm>
            <a:off x="3718000" y="450275"/>
            <a:ext cx="3076500" cy="2286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LEVEL 03-06 FLOOR PLAN</a:t>
            </a:r>
            <a:endParaRPr sz="11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31"/>
          <p:cNvPicPr preferRelativeResize="0"/>
          <p:nvPr/>
        </p:nvPicPr>
        <p:blipFill rotWithShape="1">
          <a:blip r:embed="rId3">
            <a:alphaModFix/>
          </a:blip>
          <a:srcRect l="2079" r="2079"/>
          <a:stretch/>
        </p:blipFill>
        <p:spPr>
          <a:xfrm>
            <a:off x="7023100" y="676291"/>
            <a:ext cx="3076495" cy="3209902"/>
          </a:xfrm>
          <a:prstGeom prst="rect">
            <a:avLst/>
          </a:prstGeom>
          <a:noFill/>
          <a:ln>
            <a:noFill/>
          </a:ln>
        </p:spPr>
      </p:pic>
      <p:pic>
        <p:nvPicPr>
          <p:cNvPr id="388" name="Google Shape;388;p31"/>
          <p:cNvPicPr preferRelativeResize="0"/>
          <p:nvPr/>
        </p:nvPicPr>
        <p:blipFill rotWithShape="1">
          <a:blip r:embed="rId4">
            <a:alphaModFix/>
          </a:blip>
          <a:srcRect l="3538" r="5725"/>
          <a:stretch/>
        </p:blipFill>
        <p:spPr>
          <a:xfrm>
            <a:off x="9214925" y="3883600"/>
            <a:ext cx="4151400" cy="3431601"/>
          </a:xfrm>
          <a:prstGeom prst="rect">
            <a:avLst/>
          </a:prstGeom>
          <a:noFill/>
          <a:ln>
            <a:noFill/>
          </a:ln>
        </p:spPr>
      </p:pic>
      <p:pic>
        <p:nvPicPr>
          <p:cNvPr id="389" name="Google Shape;389;p31"/>
          <p:cNvPicPr preferRelativeResize="0"/>
          <p:nvPr/>
        </p:nvPicPr>
        <p:blipFill rotWithShape="1">
          <a:blip r:embed="rId5">
            <a:alphaModFix/>
          </a:blip>
          <a:srcRect r="13111" b="3910"/>
          <a:stretch/>
        </p:blipFill>
        <p:spPr>
          <a:xfrm>
            <a:off x="4843125" y="3883575"/>
            <a:ext cx="4137274" cy="3431599"/>
          </a:xfrm>
          <a:prstGeom prst="rect">
            <a:avLst/>
          </a:prstGeom>
          <a:noFill/>
          <a:ln>
            <a:noFill/>
          </a:ln>
        </p:spPr>
      </p:pic>
      <p:pic>
        <p:nvPicPr>
          <p:cNvPr id="390" name="Google Shape;390;p31"/>
          <p:cNvPicPr preferRelativeResize="0"/>
          <p:nvPr/>
        </p:nvPicPr>
        <p:blipFill rotWithShape="1">
          <a:blip r:embed="rId6">
            <a:alphaModFix/>
          </a:blip>
          <a:srcRect l="9412" r="11291"/>
          <a:stretch/>
        </p:blipFill>
        <p:spPr>
          <a:xfrm>
            <a:off x="457200" y="3883575"/>
            <a:ext cx="4151404" cy="3431600"/>
          </a:xfrm>
          <a:prstGeom prst="rect">
            <a:avLst/>
          </a:prstGeom>
          <a:noFill/>
          <a:ln>
            <a:noFill/>
          </a:ln>
        </p:spPr>
      </p:pic>
      <p:pic>
        <p:nvPicPr>
          <p:cNvPr id="391" name="Google Shape;391;p31"/>
          <p:cNvPicPr preferRelativeResize="0"/>
          <p:nvPr/>
        </p:nvPicPr>
        <p:blipFill rotWithShape="1">
          <a:blip r:embed="rId6">
            <a:alphaModFix/>
          </a:blip>
          <a:srcRect l="9412"/>
          <a:stretch/>
        </p:blipFill>
        <p:spPr>
          <a:xfrm>
            <a:off x="14061630" y="3098261"/>
            <a:ext cx="2177953" cy="1575873"/>
          </a:xfrm>
          <a:prstGeom prst="rect">
            <a:avLst/>
          </a:prstGeom>
          <a:noFill/>
          <a:ln>
            <a:noFill/>
          </a:ln>
        </p:spPr>
      </p:pic>
      <p:pic>
        <p:nvPicPr>
          <p:cNvPr id="392" name="Google Shape;392;p31"/>
          <p:cNvPicPr preferRelativeResize="0"/>
          <p:nvPr/>
        </p:nvPicPr>
        <p:blipFill rotWithShape="1">
          <a:blip r:embed="rId7">
            <a:alphaModFix/>
          </a:blip>
          <a:srcRect l="2079" r="2079"/>
          <a:stretch/>
        </p:blipFill>
        <p:spPr>
          <a:xfrm>
            <a:off x="10283900" y="687221"/>
            <a:ext cx="3076506" cy="3209913"/>
          </a:xfrm>
          <a:prstGeom prst="rect">
            <a:avLst/>
          </a:prstGeom>
          <a:noFill/>
          <a:ln>
            <a:noFill/>
          </a:ln>
        </p:spPr>
      </p:pic>
      <p:sp>
        <p:nvSpPr>
          <p:cNvPr id="393" name="Google Shape;393;p31"/>
          <p:cNvSpPr txBox="1"/>
          <p:nvPr/>
        </p:nvSpPr>
        <p:spPr>
          <a:xfrm>
            <a:off x="10283888" y="457200"/>
            <a:ext cx="3076500" cy="2286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LEVEL 03 FLOOR PLAN</a:t>
            </a:r>
            <a:endParaRPr sz="1100" b="0" i="0" u="none" strike="noStrike" cap="none">
              <a:solidFill>
                <a:srgbClr val="000000"/>
              </a:solidFill>
              <a:latin typeface="Montserrat"/>
              <a:ea typeface="Montserrat"/>
              <a:cs typeface="Montserrat"/>
              <a:sym typeface="Montserrat"/>
            </a:endParaRPr>
          </a:p>
        </p:txBody>
      </p:sp>
      <p:pic>
        <p:nvPicPr>
          <p:cNvPr id="394" name="Google Shape;394;p31"/>
          <p:cNvPicPr preferRelativeResize="0"/>
          <p:nvPr/>
        </p:nvPicPr>
        <p:blipFill rotWithShape="1">
          <a:blip r:embed="rId8">
            <a:alphaModFix/>
          </a:blip>
          <a:srcRect l="770" r="493"/>
          <a:stretch/>
        </p:blipFill>
        <p:spPr>
          <a:xfrm>
            <a:off x="14181265" y="457199"/>
            <a:ext cx="3643151" cy="2050929"/>
          </a:xfrm>
          <a:prstGeom prst="rect">
            <a:avLst/>
          </a:prstGeom>
          <a:noFill/>
          <a:ln>
            <a:noFill/>
          </a:ln>
        </p:spPr>
      </p:pic>
      <p:pic>
        <p:nvPicPr>
          <p:cNvPr id="395" name="Google Shape;395;p31"/>
          <p:cNvPicPr preferRelativeResize="0"/>
          <p:nvPr/>
        </p:nvPicPr>
        <p:blipFill rotWithShape="1">
          <a:blip r:embed="rId9">
            <a:alphaModFix/>
          </a:blip>
          <a:srcRect/>
          <a:stretch/>
        </p:blipFill>
        <p:spPr>
          <a:xfrm>
            <a:off x="14805825" y="4922550"/>
            <a:ext cx="3076502" cy="2050929"/>
          </a:xfrm>
          <a:prstGeom prst="rect">
            <a:avLst/>
          </a:prstGeom>
          <a:noFill/>
          <a:ln>
            <a:noFill/>
          </a:ln>
        </p:spPr>
      </p:pic>
      <p:pic>
        <p:nvPicPr>
          <p:cNvPr id="396" name="Google Shape;396;p31"/>
          <p:cNvPicPr preferRelativeResize="0"/>
          <p:nvPr/>
        </p:nvPicPr>
        <p:blipFill rotWithShape="1">
          <a:blip r:embed="rId10">
            <a:alphaModFix/>
          </a:blip>
          <a:srcRect/>
          <a:stretch/>
        </p:blipFill>
        <p:spPr>
          <a:xfrm>
            <a:off x="-3198013" y="457200"/>
            <a:ext cx="3076497" cy="2050929"/>
          </a:xfrm>
          <a:prstGeom prst="rect">
            <a:avLst/>
          </a:prstGeom>
          <a:noFill/>
          <a:ln>
            <a:noFill/>
          </a:ln>
        </p:spPr>
      </p:pic>
      <p:pic>
        <p:nvPicPr>
          <p:cNvPr id="397" name="Google Shape;397;p31"/>
          <p:cNvPicPr preferRelativeResize="0"/>
          <p:nvPr/>
        </p:nvPicPr>
        <p:blipFill>
          <a:blip r:embed="rId11">
            <a:alphaModFix/>
          </a:blip>
          <a:stretch>
            <a:fillRect/>
          </a:stretch>
        </p:blipFill>
        <p:spPr>
          <a:xfrm>
            <a:off x="-3198025" y="462900"/>
            <a:ext cx="228600" cy="228600"/>
          </a:xfrm>
          <a:prstGeom prst="rect">
            <a:avLst/>
          </a:prstGeom>
          <a:noFill/>
          <a:ln>
            <a:noFill/>
          </a:ln>
        </p:spPr>
      </p:pic>
      <p:pic>
        <p:nvPicPr>
          <p:cNvPr id="398" name="Google Shape;398;p31"/>
          <p:cNvPicPr preferRelativeResize="0"/>
          <p:nvPr/>
        </p:nvPicPr>
        <p:blipFill rotWithShape="1">
          <a:blip r:embed="rId12">
            <a:alphaModFix/>
          </a:blip>
          <a:srcRect/>
          <a:stretch/>
        </p:blipFill>
        <p:spPr>
          <a:xfrm>
            <a:off x="9234425" y="2376575"/>
            <a:ext cx="228600" cy="228600"/>
          </a:xfrm>
          <a:prstGeom prst="rect">
            <a:avLst/>
          </a:prstGeom>
          <a:noFill/>
          <a:ln>
            <a:noFill/>
          </a:ln>
        </p:spPr>
      </p:pic>
      <p:pic>
        <p:nvPicPr>
          <p:cNvPr id="399" name="Google Shape;399;p31"/>
          <p:cNvPicPr preferRelativeResize="0"/>
          <p:nvPr/>
        </p:nvPicPr>
        <p:blipFill rotWithShape="1">
          <a:blip r:embed="rId13">
            <a:alphaModFix/>
          </a:blip>
          <a:srcRect l="1996" r="2006"/>
          <a:stretch/>
        </p:blipFill>
        <p:spPr>
          <a:xfrm>
            <a:off x="3717999" y="678908"/>
            <a:ext cx="3076495" cy="3204683"/>
          </a:xfrm>
          <a:prstGeom prst="rect">
            <a:avLst/>
          </a:prstGeom>
          <a:noFill/>
          <a:ln>
            <a:noFill/>
          </a:ln>
        </p:spPr>
      </p:pic>
      <p:pic>
        <p:nvPicPr>
          <p:cNvPr id="400" name="Google Shape;400;p31"/>
          <p:cNvPicPr preferRelativeResize="0"/>
          <p:nvPr/>
        </p:nvPicPr>
        <p:blipFill rotWithShape="1">
          <a:blip r:embed="rId11">
            <a:alphaModFix/>
          </a:blip>
          <a:srcRect/>
          <a:stretch/>
        </p:blipFill>
        <p:spPr>
          <a:xfrm>
            <a:off x="6794500" y="3602863"/>
            <a:ext cx="228600" cy="228600"/>
          </a:xfrm>
          <a:prstGeom prst="rect">
            <a:avLst/>
          </a:prstGeom>
          <a:noFill/>
          <a:ln>
            <a:noFill/>
          </a:ln>
        </p:spPr>
      </p:pic>
      <p:pic>
        <p:nvPicPr>
          <p:cNvPr id="401" name="Google Shape;401;p31"/>
          <p:cNvPicPr preferRelativeResize="0"/>
          <p:nvPr/>
        </p:nvPicPr>
        <p:blipFill rotWithShape="1">
          <a:blip r:embed="rId14">
            <a:alphaModFix/>
          </a:blip>
          <a:srcRect/>
          <a:stretch/>
        </p:blipFill>
        <p:spPr>
          <a:xfrm>
            <a:off x="576750" y="2331862"/>
            <a:ext cx="228600" cy="228600"/>
          </a:xfrm>
          <a:prstGeom prst="rect">
            <a:avLst/>
          </a:prstGeom>
          <a:noFill/>
          <a:ln>
            <a:noFill/>
          </a:ln>
        </p:spPr>
      </p:pic>
      <p:pic>
        <p:nvPicPr>
          <p:cNvPr id="402" name="Google Shape;402;p31"/>
          <p:cNvPicPr preferRelativeResize="0"/>
          <p:nvPr/>
        </p:nvPicPr>
        <p:blipFill rotWithShape="1">
          <a:blip r:embed="rId15">
            <a:alphaModFix/>
          </a:blip>
          <a:srcRect/>
          <a:stretch/>
        </p:blipFill>
        <p:spPr>
          <a:xfrm>
            <a:off x="576750" y="2679337"/>
            <a:ext cx="228600" cy="228600"/>
          </a:xfrm>
          <a:prstGeom prst="rect">
            <a:avLst/>
          </a:prstGeom>
          <a:noFill/>
          <a:ln>
            <a:noFill/>
          </a:ln>
        </p:spPr>
      </p:pic>
      <p:pic>
        <p:nvPicPr>
          <p:cNvPr id="403" name="Google Shape;403;p31"/>
          <p:cNvPicPr preferRelativeResize="0"/>
          <p:nvPr/>
        </p:nvPicPr>
        <p:blipFill rotWithShape="1">
          <a:blip r:embed="rId16">
            <a:alphaModFix/>
          </a:blip>
          <a:srcRect/>
          <a:stretch/>
        </p:blipFill>
        <p:spPr>
          <a:xfrm>
            <a:off x="576750" y="3026812"/>
            <a:ext cx="228600" cy="228600"/>
          </a:xfrm>
          <a:prstGeom prst="rect">
            <a:avLst/>
          </a:prstGeom>
          <a:noFill/>
          <a:ln>
            <a:noFill/>
          </a:ln>
        </p:spPr>
      </p:pic>
      <p:pic>
        <p:nvPicPr>
          <p:cNvPr id="404" name="Google Shape;404;p31"/>
          <p:cNvPicPr preferRelativeResize="0"/>
          <p:nvPr/>
        </p:nvPicPr>
        <p:blipFill rotWithShape="1">
          <a:blip r:embed="rId17">
            <a:alphaModFix/>
          </a:blip>
          <a:srcRect/>
          <a:stretch/>
        </p:blipFill>
        <p:spPr>
          <a:xfrm>
            <a:off x="576750" y="3374287"/>
            <a:ext cx="228600" cy="228600"/>
          </a:xfrm>
          <a:prstGeom prst="rect">
            <a:avLst/>
          </a:prstGeom>
          <a:noFill/>
          <a:ln>
            <a:noFill/>
          </a:ln>
        </p:spPr>
      </p:pic>
      <p:sp>
        <p:nvSpPr>
          <p:cNvPr id="405" name="Google Shape;405;p31"/>
          <p:cNvSpPr txBox="1"/>
          <p:nvPr/>
        </p:nvSpPr>
        <p:spPr>
          <a:xfrm>
            <a:off x="805350" y="3374275"/>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3 BEDROOM UNIT</a:t>
            </a:r>
            <a:endParaRPr sz="900" b="0" i="0" u="none" strike="noStrike" cap="none">
              <a:solidFill>
                <a:srgbClr val="000000"/>
              </a:solidFill>
              <a:latin typeface="Montserrat"/>
              <a:ea typeface="Montserrat"/>
              <a:cs typeface="Montserrat"/>
              <a:sym typeface="Montserrat"/>
            </a:endParaRPr>
          </a:p>
        </p:txBody>
      </p:sp>
      <p:sp>
        <p:nvSpPr>
          <p:cNvPr id="406" name="Google Shape;406;p31"/>
          <p:cNvSpPr txBox="1"/>
          <p:nvPr/>
        </p:nvSpPr>
        <p:spPr>
          <a:xfrm>
            <a:off x="805350" y="3026800"/>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2 BEDROOM UNIT</a:t>
            </a:r>
            <a:endParaRPr sz="900" b="0" i="0" u="none" strike="noStrike" cap="none">
              <a:solidFill>
                <a:srgbClr val="000000"/>
              </a:solidFill>
              <a:latin typeface="Montserrat"/>
              <a:ea typeface="Montserrat"/>
              <a:cs typeface="Montserrat"/>
              <a:sym typeface="Montserrat"/>
            </a:endParaRPr>
          </a:p>
        </p:txBody>
      </p:sp>
      <p:sp>
        <p:nvSpPr>
          <p:cNvPr id="407" name="Google Shape;407;p31"/>
          <p:cNvSpPr txBox="1"/>
          <p:nvPr/>
        </p:nvSpPr>
        <p:spPr>
          <a:xfrm>
            <a:off x="805350" y="2679325"/>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1 BEDROOM UNIT</a:t>
            </a:r>
            <a:endParaRPr sz="900" b="0" i="0" u="none" strike="noStrike" cap="none">
              <a:solidFill>
                <a:srgbClr val="000000"/>
              </a:solidFill>
              <a:latin typeface="Montserrat"/>
              <a:ea typeface="Montserrat"/>
              <a:cs typeface="Montserrat"/>
              <a:sym typeface="Montserrat"/>
            </a:endParaRPr>
          </a:p>
        </p:txBody>
      </p:sp>
      <p:sp>
        <p:nvSpPr>
          <p:cNvPr id="408" name="Google Shape;408;p31"/>
          <p:cNvSpPr txBox="1"/>
          <p:nvPr/>
        </p:nvSpPr>
        <p:spPr>
          <a:xfrm>
            <a:off x="805350" y="2331850"/>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STUDIO UNIT</a:t>
            </a:r>
            <a:endParaRPr sz="900" b="0" i="0" u="none" strike="noStrike" cap="none">
              <a:solidFill>
                <a:srgbClr val="000000"/>
              </a:solidFill>
              <a:latin typeface="Montserrat"/>
              <a:ea typeface="Montserrat"/>
              <a:cs typeface="Montserrat"/>
              <a:sym typeface="Montserrat"/>
            </a:endParaRPr>
          </a:p>
        </p:txBody>
      </p:sp>
      <p:pic>
        <p:nvPicPr>
          <p:cNvPr id="409" name="Google Shape;409;p31"/>
          <p:cNvPicPr preferRelativeResize="0"/>
          <p:nvPr/>
        </p:nvPicPr>
        <p:blipFill rotWithShape="1">
          <a:blip r:embed="rId18">
            <a:alphaModFix/>
          </a:blip>
          <a:srcRect/>
          <a:stretch/>
        </p:blipFill>
        <p:spPr>
          <a:xfrm>
            <a:off x="576750" y="941962"/>
            <a:ext cx="228600" cy="228600"/>
          </a:xfrm>
          <a:prstGeom prst="rect">
            <a:avLst/>
          </a:prstGeom>
          <a:noFill/>
          <a:ln>
            <a:noFill/>
          </a:ln>
        </p:spPr>
      </p:pic>
      <p:pic>
        <p:nvPicPr>
          <p:cNvPr id="410" name="Google Shape;410;p31"/>
          <p:cNvPicPr preferRelativeResize="0"/>
          <p:nvPr/>
        </p:nvPicPr>
        <p:blipFill rotWithShape="1">
          <a:blip r:embed="rId19">
            <a:alphaModFix/>
          </a:blip>
          <a:srcRect/>
          <a:stretch/>
        </p:blipFill>
        <p:spPr>
          <a:xfrm>
            <a:off x="576750" y="1636900"/>
            <a:ext cx="228600" cy="228600"/>
          </a:xfrm>
          <a:prstGeom prst="rect">
            <a:avLst/>
          </a:prstGeom>
          <a:noFill/>
          <a:ln>
            <a:noFill/>
          </a:ln>
        </p:spPr>
      </p:pic>
      <p:pic>
        <p:nvPicPr>
          <p:cNvPr id="411" name="Google Shape;411;p31"/>
          <p:cNvPicPr preferRelativeResize="0"/>
          <p:nvPr/>
        </p:nvPicPr>
        <p:blipFill rotWithShape="1">
          <a:blip r:embed="rId20">
            <a:alphaModFix/>
          </a:blip>
          <a:srcRect/>
          <a:stretch/>
        </p:blipFill>
        <p:spPr>
          <a:xfrm>
            <a:off x="576750" y="1289437"/>
            <a:ext cx="228600" cy="228600"/>
          </a:xfrm>
          <a:prstGeom prst="rect">
            <a:avLst/>
          </a:prstGeom>
          <a:noFill/>
          <a:ln>
            <a:noFill/>
          </a:ln>
        </p:spPr>
      </p:pic>
      <p:pic>
        <p:nvPicPr>
          <p:cNvPr id="412" name="Google Shape;412;p31"/>
          <p:cNvPicPr preferRelativeResize="0"/>
          <p:nvPr/>
        </p:nvPicPr>
        <p:blipFill rotWithShape="1">
          <a:blip r:embed="rId21">
            <a:alphaModFix/>
          </a:blip>
          <a:srcRect/>
          <a:stretch/>
        </p:blipFill>
        <p:spPr>
          <a:xfrm>
            <a:off x="576750" y="1984387"/>
            <a:ext cx="228600" cy="228600"/>
          </a:xfrm>
          <a:prstGeom prst="rect">
            <a:avLst/>
          </a:prstGeom>
          <a:noFill/>
          <a:ln>
            <a:noFill/>
          </a:ln>
        </p:spPr>
      </p:pic>
      <p:sp>
        <p:nvSpPr>
          <p:cNvPr id="413" name="Google Shape;413;p31"/>
          <p:cNvSpPr txBox="1"/>
          <p:nvPr/>
        </p:nvSpPr>
        <p:spPr>
          <a:xfrm>
            <a:off x="805350" y="1636900"/>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RESIDENT OUTDOOR COMMON SPACE</a:t>
            </a:r>
            <a:endParaRPr sz="900" b="0" i="0" u="none" strike="noStrike" cap="none">
              <a:solidFill>
                <a:srgbClr val="000000"/>
              </a:solidFill>
              <a:latin typeface="Montserrat"/>
              <a:ea typeface="Montserrat"/>
              <a:cs typeface="Montserrat"/>
              <a:sym typeface="Montserrat"/>
            </a:endParaRPr>
          </a:p>
        </p:txBody>
      </p:sp>
      <p:sp>
        <p:nvSpPr>
          <p:cNvPr id="414" name="Google Shape;414;p31"/>
          <p:cNvSpPr txBox="1"/>
          <p:nvPr/>
        </p:nvSpPr>
        <p:spPr>
          <a:xfrm>
            <a:off x="805350" y="1984375"/>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LOFTED LIVE/WORK UNIT</a:t>
            </a:r>
            <a:endParaRPr sz="900" b="0" i="0" u="none" strike="noStrike" cap="none">
              <a:solidFill>
                <a:srgbClr val="000000"/>
              </a:solidFill>
              <a:latin typeface="Montserrat"/>
              <a:ea typeface="Montserrat"/>
              <a:cs typeface="Montserrat"/>
              <a:sym typeface="Montserrat"/>
            </a:endParaRPr>
          </a:p>
        </p:txBody>
      </p:sp>
      <p:sp>
        <p:nvSpPr>
          <p:cNvPr id="415" name="Google Shape;415;p31"/>
          <p:cNvSpPr txBox="1"/>
          <p:nvPr/>
        </p:nvSpPr>
        <p:spPr>
          <a:xfrm>
            <a:off x="805350" y="1289425"/>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RESIDENT INDOOR COMMON AREA</a:t>
            </a:r>
            <a:endParaRPr sz="900" b="0" i="0" u="none" strike="noStrike" cap="none">
              <a:solidFill>
                <a:srgbClr val="000000"/>
              </a:solidFill>
              <a:latin typeface="Montserrat"/>
              <a:ea typeface="Montserrat"/>
              <a:cs typeface="Montserrat"/>
              <a:sym typeface="Montserrat"/>
            </a:endParaRPr>
          </a:p>
        </p:txBody>
      </p:sp>
      <p:sp>
        <p:nvSpPr>
          <p:cNvPr id="416" name="Google Shape;416;p31"/>
          <p:cNvSpPr txBox="1"/>
          <p:nvPr/>
        </p:nvSpPr>
        <p:spPr>
          <a:xfrm>
            <a:off x="805350" y="941950"/>
            <a:ext cx="2514600" cy="228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900"/>
              <a:buFont typeface="Arial"/>
              <a:buNone/>
            </a:pPr>
            <a:r>
              <a:rPr lang="en" sz="900" b="0" i="0" u="none" strike="noStrike" cap="none">
                <a:solidFill>
                  <a:srgbClr val="404040"/>
                </a:solidFill>
                <a:latin typeface="Montserrat"/>
                <a:ea typeface="Montserrat"/>
                <a:cs typeface="Montserrat"/>
                <a:sym typeface="Montserrat"/>
              </a:rPr>
              <a:t>RETAIL/COMMERCIAL</a:t>
            </a:r>
            <a:endParaRPr sz="900" b="0" i="0" u="none" strike="noStrike" cap="none">
              <a:solidFill>
                <a:srgbClr val="000000"/>
              </a:solidFill>
              <a:latin typeface="Montserrat"/>
              <a:ea typeface="Montserrat"/>
              <a:cs typeface="Montserrat"/>
              <a:sym typeface="Montserrat"/>
            </a:endParaRPr>
          </a:p>
        </p:txBody>
      </p:sp>
      <p:sp>
        <p:nvSpPr>
          <p:cNvPr id="417" name="Google Shape;417;p31"/>
          <p:cNvSpPr txBox="1"/>
          <p:nvPr/>
        </p:nvSpPr>
        <p:spPr>
          <a:xfrm>
            <a:off x="457200" y="462912"/>
            <a:ext cx="2904300" cy="228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Font typeface="Arial"/>
              <a:buNone/>
            </a:pPr>
            <a:r>
              <a:rPr lang="en" sz="1300" b="1">
                <a:solidFill>
                  <a:schemeClr val="dk1"/>
                </a:solidFill>
                <a:latin typeface="Montserrat"/>
                <a:ea typeface="Montserrat"/>
                <a:cs typeface="Montserrat"/>
                <a:sym typeface="Montserrat"/>
              </a:rPr>
              <a:t>ROOTS AFFORDABLE HOUSING</a:t>
            </a:r>
            <a:endParaRPr sz="1100" b="1" i="0" u="none" strike="noStrike" cap="none">
              <a:solidFill>
                <a:srgbClr val="000000"/>
              </a:solidFill>
              <a:latin typeface="Montserrat"/>
              <a:ea typeface="Montserrat"/>
              <a:cs typeface="Montserrat"/>
              <a:sym typeface="Montserrat"/>
            </a:endParaRPr>
          </a:p>
        </p:txBody>
      </p:sp>
      <p:pic>
        <p:nvPicPr>
          <p:cNvPr id="418" name="Google Shape;418;p31"/>
          <p:cNvPicPr preferRelativeResize="0"/>
          <p:nvPr/>
        </p:nvPicPr>
        <p:blipFill rotWithShape="1">
          <a:blip r:embed="rId11">
            <a:alphaModFix/>
          </a:blip>
          <a:srcRect/>
          <a:stretch/>
        </p:blipFill>
        <p:spPr>
          <a:xfrm>
            <a:off x="685800" y="4125713"/>
            <a:ext cx="228600" cy="228600"/>
          </a:xfrm>
          <a:prstGeom prst="rect">
            <a:avLst/>
          </a:prstGeom>
          <a:noFill/>
          <a:ln>
            <a:noFill/>
          </a:ln>
        </p:spPr>
      </p:pic>
      <p:pic>
        <p:nvPicPr>
          <p:cNvPr id="419" name="Google Shape;419;p31"/>
          <p:cNvPicPr preferRelativeResize="0"/>
          <p:nvPr/>
        </p:nvPicPr>
        <p:blipFill rotWithShape="1">
          <a:blip r:embed="rId22">
            <a:alphaModFix/>
          </a:blip>
          <a:srcRect/>
          <a:stretch/>
        </p:blipFill>
        <p:spPr>
          <a:xfrm>
            <a:off x="5061700" y="4114788"/>
            <a:ext cx="228600" cy="228600"/>
          </a:xfrm>
          <a:prstGeom prst="rect">
            <a:avLst/>
          </a:prstGeom>
          <a:noFill/>
          <a:ln>
            <a:noFill/>
          </a:ln>
        </p:spPr>
      </p:pic>
      <p:pic>
        <p:nvPicPr>
          <p:cNvPr id="420" name="Google Shape;420;p31"/>
          <p:cNvPicPr preferRelativeResize="0"/>
          <p:nvPr/>
        </p:nvPicPr>
        <p:blipFill rotWithShape="1">
          <a:blip r:embed="rId12">
            <a:alphaModFix/>
          </a:blip>
          <a:srcRect/>
          <a:stretch/>
        </p:blipFill>
        <p:spPr>
          <a:xfrm>
            <a:off x="9429400" y="4125713"/>
            <a:ext cx="228600" cy="228600"/>
          </a:xfrm>
          <a:prstGeom prst="rect">
            <a:avLst/>
          </a:prstGeom>
          <a:noFill/>
          <a:ln>
            <a:noFill/>
          </a:ln>
        </p:spPr>
      </p:pic>
      <p:sp>
        <p:nvSpPr>
          <p:cNvPr id="421" name="Google Shape;421;p31"/>
          <p:cNvSpPr txBox="1"/>
          <p:nvPr/>
        </p:nvSpPr>
        <p:spPr>
          <a:xfrm>
            <a:off x="7023088" y="462900"/>
            <a:ext cx="3076500" cy="2286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LEVEL 02 FLOOR PLAN</a:t>
            </a:r>
            <a:endParaRPr sz="1100" b="0" i="0" u="none" strike="noStrike" cap="none">
              <a:solidFill>
                <a:srgbClr val="000000"/>
              </a:solidFill>
              <a:latin typeface="Montserrat"/>
              <a:ea typeface="Montserrat"/>
              <a:cs typeface="Montserrat"/>
              <a:sym typeface="Montserrat"/>
            </a:endParaRPr>
          </a:p>
        </p:txBody>
      </p:sp>
      <p:sp>
        <p:nvSpPr>
          <p:cNvPr id="422" name="Google Shape;422;p31"/>
          <p:cNvSpPr txBox="1"/>
          <p:nvPr/>
        </p:nvSpPr>
        <p:spPr>
          <a:xfrm>
            <a:off x="3718000" y="450275"/>
            <a:ext cx="3076500" cy="2286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LEVEL 01 FLOOR PLAN</a:t>
            </a:r>
            <a:endParaRPr sz="1100" b="0" i="0" u="none" strike="noStrike" cap="none">
              <a:solidFill>
                <a:srgbClr val="000000"/>
              </a:solidFill>
              <a:latin typeface="Montserrat"/>
              <a:ea typeface="Montserrat"/>
              <a:cs typeface="Montserrat"/>
              <a:sym typeface="Montserrat"/>
            </a:endParaRPr>
          </a:p>
        </p:txBody>
      </p:sp>
      <p:pic>
        <p:nvPicPr>
          <p:cNvPr id="423" name="Google Shape;423;p31"/>
          <p:cNvPicPr preferRelativeResize="0"/>
          <p:nvPr/>
        </p:nvPicPr>
        <p:blipFill rotWithShape="1">
          <a:blip r:embed="rId22">
            <a:alphaModFix/>
          </a:blip>
          <a:srcRect/>
          <a:stretch/>
        </p:blipFill>
        <p:spPr>
          <a:xfrm>
            <a:off x="6245875" y="2980013"/>
            <a:ext cx="228600" cy="228600"/>
          </a:xfrm>
          <a:prstGeom prst="rect">
            <a:avLst/>
          </a:prstGeom>
          <a:noFill/>
          <a:ln>
            <a:noFill/>
          </a:ln>
        </p:spPr>
      </p:pic>
      <p:pic>
        <p:nvPicPr>
          <p:cNvPr id="424" name="Google Shape;424;p31"/>
          <p:cNvPicPr preferRelativeResize="0"/>
          <p:nvPr/>
        </p:nvPicPr>
        <p:blipFill>
          <a:blip r:embed="rId23">
            <a:alphaModFix/>
          </a:blip>
          <a:stretch>
            <a:fillRect/>
          </a:stretch>
        </p:blipFill>
        <p:spPr>
          <a:xfrm>
            <a:off x="15603875" y="2679325"/>
            <a:ext cx="2278448" cy="12816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4352500" y="0"/>
            <a:ext cx="4608600" cy="8193077"/>
          </a:xfrm>
          <a:prstGeom prst="rect">
            <a:avLst/>
          </a:prstGeom>
          <a:noFill/>
          <a:ln>
            <a:noFill/>
          </a:ln>
        </p:spPr>
      </p:pic>
      <p:sp>
        <p:nvSpPr>
          <p:cNvPr id="62" name="Google Shape;62;p14"/>
          <p:cNvSpPr txBox="1">
            <a:spLocks noGrp="1"/>
          </p:cNvSpPr>
          <p:nvPr>
            <p:ph type="title"/>
          </p:nvPr>
        </p:nvSpPr>
        <p:spPr>
          <a:xfrm>
            <a:off x="457200" y="457200"/>
            <a:ext cx="8112600" cy="644400"/>
          </a:xfrm>
          <a:prstGeom prst="rect">
            <a:avLst/>
          </a:prstGeom>
        </p:spPr>
        <p:txBody>
          <a:bodyPr spcFirstLastPara="1" wrap="square" lIns="138150" tIns="138150" rIns="138150" bIns="138150" anchor="t" anchorCtr="0">
            <a:noAutofit/>
          </a:bodyPr>
          <a:lstStyle/>
          <a:p>
            <a:pPr marL="0" lvl="0" indent="0" algn="l" rtl="0">
              <a:lnSpc>
                <a:spcPct val="115000"/>
              </a:lnSpc>
              <a:spcBef>
                <a:spcPts val="0"/>
              </a:spcBef>
              <a:spcAft>
                <a:spcPts val="0"/>
              </a:spcAft>
              <a:buClr>
                <a:schemeClr val="dk1"/>
              </a:buClr>
              <a:buFont typeface="Arial"/>
              <a:buNone/>
            </a:pPr>
            <a:r>
              <a:rPr lang="en" sz="2800" b="1">
                <a:solidFill>
                  <a:srgbClr val="404040"/>
                </a:solidFill>
                <a:latin typeface="Comfortaa"/>
                <a:ea typeface="Comfortaa"/>
                <a:cs typeface="Comfortaa"/>
                <a:sym typeface="Comfortaa"/>
              </a:rPr>
              <a:t>EXECUTIVE SUMMARY</a:t>
            </a:r>
            <a:endParaRPr sz="2400">
              <a:latin typeface="Comfortaa"/>
              <a:ea typeface="Comfortaa"/>
              <a:cs typeface="Comfortaa"/>
              <a:sym typeface="Comfortaa"/>
            </a:endParaRPr>
          </a:p>
        </p:txBody>
      </p:sp>
      <p:sp>
        <p:nvSpPr>
          <p:cNvPr id="63" name="Google Shape;63;p14"/>
          <p:cNvSpPr txBox="1"/>
          <p:nvPr/>
        </p:nvSpPr>
        <p:spPr>
          <a:xfrm>
            <a:off x="457200" y="1371600"/>
            <a:ext cx="4151400" cy="6030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Font typeface="Arial"/>
              <a:buNone/>
            </a:pPr>
            <a:r>
              <a:rPr lang="en" sz="1600" b="1" u="sng">
                <a:solidFill>
                  <a:srgbClr val="404040"/>
                </a:solidFill>
                <a:latin typeface="Montserrat"/>
                <a:ea typeface="Montserrat"/>
                <a:cs typeface="Montserrat"/>
                <a:sym typeface="Montserrat"/>
              </a:rPr>
              <a:t>TOTAL DEVELOPMENT COST</a:t>
            </a:r>
            <a:endParaRPr sz="1600" u="sng">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300" b="1">
                <a:solidFill>
                  <a:srgbClr val="404040"/>
                </a:solidFill>
                <a:latin typeface="Montserrat"/>
                <a:ea typeface="Montserrat"/>
                <a:cs typeface="Montserrat"/>
                <a:sym typeface="Montserrat"/>
              </a:rPr>
              <a:t>La Pluie</a:t>
            </a:r>
            <a:r>
              <a:rPr lang="en" sz="1300">
                <a:solidFill>
                  <a:srgbClr val="404040"/>
                </a:solidFill>
                <a:latin typeface="Montserrat"/>
                <a:ea typeface="Montserrat"/>
                <a:cs typeface="Montserrat"/>
                <a:sym typeface="Montserrat"/>
              </a:rPr>
              <a:t> 	$91,923,560</a:t>
            </a:r>
            <a:endParaRPr sz="1300">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endParaRPr sz="1300">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300" b="1">
                <a:solidFill>
                  <a:srgbClr val="404040"/>
                </a:solidFill>
                <a:latin typeface="Montserrat"/>
                <a:ea typeface="Montserrat"/>
                <a:cs typeface="Montserrat"/>
                <a:sym typeface="Montserrat"/>
              </a:rPr>
              <a:t>Roots </a:t>
            </a:r>
            <a:r>
              <a:rPr lang="en" sz="1300">
                <a:solidFill>
                  <a:srgbClr val="404040"/>
                </a:solidFill>
                <a:latin typeface="Montserrat"/>
                <a:ea typeface="Montserrat"/>
                <a:cs typeface="Montserrat"/>
                <a:sym typeface="Montserrat"/>
              </a:rPr>
              <a:t>	$52,216,933 </a:t>
            </a:r>
            <a:endParaRPr sz="1300">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endParaRPr sz="1300">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600" b="1" u="sng">
                <a:solidFill>
                  <a:srgbClr val="404040"/>
                </a:solidFill>
                <a:latin typeface="Montserrat"/>
                <a:ea typeface="Montserrat"/>
                <a:cs typeface="Montserrat"/>
                <a:sym typeface="Montserrat"/>
              </a:rPr>
              <a:t>STABILIZED DATE</a:t>
            </a:r>
            <a:endParaRPr sz="1600" u="sng">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300" b="1">
                <a:solidFill>
                  <a:srgbClr val="404040"/>
                </a:solidFill>
                <a:latin typeface="Montserrat"/>
                <a:ea typeface="Montserrat"/>
                <a:cs typeface="Montserrat"/>
                <a:sym typeface="Montserrat"/>
              </a:rPr>
              <a:t>La Pluie </a:t>
            </a:r>
            <a:r>
              <a:rPr lang="en" sz="1300">
                <a:solidFill>
                  <a:srgbClr val="404040"/>
                </a:solidFill>
                <a:latin typeface="Montserrat"/>
                <a:ea typeface="Montserrat"/>
                <a:cs typeface="Montserrat"/>
                <a:sym typeface="Montserrat"/>
              </a:rPr>
              <a:t>	12/1/25</a:t>
            </a:r>
            <a:endParaRPr sz="1300">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endParaRPr sz="1300">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300" b="1">
                <a:solidFill>
                  <a:srgbClr val="404040"/>
                </a:solidFill>
                <a:latin typeface="Montserrat"/>
                <a:ea typeface="Montserrat"/>
                <a:cs typeface="Montserrat"/>
                <a:sym typeface="Montserrat"/>
              </a:rPr>
              <a:t>Roots</a:t>
            </a:r>
            <a:r>
              <a:rPr lang="en" sz="1300">
                <a:solidFill>
                  <a:srgbClr val="404040"/>
                </a:solidFill>
                <a:latin typeface="Montserrat"/>
                <a:ea typeface="Montserrat"/>
                <a:cs typeface="Montserrat"/>
                <a:sym typeface="Montserrat"/>
              </a:rPr>
              <a:t> 	4/1/25</a:t>
            </a:r>
            <a:endParaRPr sz="1300">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endParaRPr sz="1300">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600" b="1" u="sng">
                <a:solidFill>
                  <a:srgbClr val="404040"/>
                </a:solidFill>
                <a:latin typeface="Montserrat"/>
                <a:ea typeface="Montserrat"/>
                <a:cs typeface="Montserrat"/>
                <a:sym typeface="Montserrat"/>
              </a:rPr>
              <a:t>TOTAL # OF UNITS</a:t>
            </a:r>
            <a:endParaRPr sz="1600" u="sng">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300" b="1">
                <a:solidFill>
                  <a:srgbClr val="404040"/>
                </a:solidFill>
                <a:latin typeface="Montserrat"/>
                <a:ea typeface="Montserrat"/>
                <a:cs typeface="Montserrat"/>
                <a:sym typeface="Montserrat"/>
              </a:rPr>
              <a:t>La Pluie </a:t>
            </a:r>
            <a:r>
              <a:rPr lang="en" sz="1300">
                <a:solidFill>
                  <a:srgbClr val="404040"/>
                </a:solidFill>
                <a:latin typeface="Montserrat"/>
                <a:ea typeface="Montserrat"/>
                <a:cs typeface="Montserrat"/>
                <a:sym typeface="Montserrat"/>
              </a:rPr>
              <a:t>	256 ((20) 1-bd &amp; (5) 2-bd IZ units)</a:t>
            </a:r>
            <a:endParaRPr sz="1300">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endParaRPr sz="1300">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300" b="1">
                <a:solidFill>
                  <a:srgbClr val="404040"/>
                </a:solidFill>
                <a:latin typeface="Montserrat"/>
                <a:ea typeface="Montserrat"/>
                <a:cs typeface="Montserrat"/>
                <a:sym typeface="Montserrat"/>
              </a:rPr>
              <a:t>Roots	</a:t>
            </a:r>
            <a:r>
              <a:rPr lang="en" sz="1300">
                <a:solidFill>
                  <a:srgbClr val="404040"/>
                </a:solidFill>
                <a:latin typeface="Montserrat"/>
                <a:ea typeface="Montserrat"/>
                <a:cs typeface="Montserrat"/>
                <a:sym typeface="Montserrat"/>
              </a:rPr>
              <a:t>129 (All affordable and IZ)</a:t>
            </a:r>
            <a:endParaRPr sz="1300">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endParaRPr sz="1300" b="1">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600" b="1" u="sng">
                <a:solidFill>
                  <a:srgbClr val="404040"/>
                </a:solidFill>
                <a:latin typeface="Montserrat"/>
                <a:ea typeface="Montserrat"/>
                <a:cs typeface="Montserrat"/>
                <a:sym typeface="Montserrat"/>
              </a:rPr>
              <a:t>KEY METRICS</a:t>
            </a:r>
            <a:endParaRPr sz="1600" b="1" u="sng">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300" b="1">
                <a:solidFill>
                  <a:srgbClr val="404040"/>
                </a:solidFill>
                <a:latin typeface="Montserrat"/>
                <a:ea typeface="Montserrat"/>
                <a:cs typeface="Montserrat"/>
                <a:sym typeface="Montserrat"/>
              </a:rPr>
              <a:t>La Pluie</a:t>
            </a:r>
            <a:r>
              <a:rPr lang="en" sz="1300">
                <a:solidFill>
                  <a:srgbClr val="404040"/>
                </a:solidFill>
                <a:latin typeface="Montserrat"/>
                <a:ea typeface="Montserrat"/>
                <a:cs typeface="Montserrat"/>
                <a:sym typeface="Montserrat"/>
              </a:rPr>
              <a:t>	12.09% Leveraged IRR</a:t>
            </a:r>
            <a:endParaRPr sz="1300">
              <a:solidFill>
                <a:srgbClr val="404040"/>
              </a:solidFill>
              <a:latin typeface="Montserrat"/>
              <a:ea typeface="Montserrat"/>
              <a:cs typeface="Montserrat"/>
              <a:sym typeface="Montserrat"/>
            </a:endParaRPr>
          </a:p>
          <a:p>
            <a:pPr marL="457200" lvl="0" indent="457200" algn="l" rtl="0">
              <a:lnSpc>
                <a:spcPct val="115000"/>
              </a:lnSpc>
              <a:spcBef>
                <a:spcPts val="0"/>
              </a:spcBef>
              <a:spcAft>
                <a:spcPts val="0"/>
              </a:spcAft>
              <a:buClr>
                <a:schemeClr val="dk1"/>
              </a:buClr>
              <a:buFont typeface="Arial"/>
              <a:buNone/>
            </a:pPr>
            <a:r>
              <a:rPr lang="en" sz="1300">
                <a:solidFill>
                  <a:srgbClr val="404040"/>
                </a:solidFill>
                <a:latin typeface="Montserrat"/>
                <a:ea typeface="Montserrat"/>
                <a:cs typeface="Montserrat"/>
                <a:sym typeface="Montserrat"/>
              </a:rPr>
              <a:t>2.88x Equity Multiple</a:t>
            </a:r>
            <a:endParaRPr sz="1300">
              <a:solidFill>
                <a:srgbClr val="404040"/>
              </a:solidFill>
              <a:latin typeface="Montserrat"/>
              <a:ea typeface="Montserrat"/>
              <a:cs typeface="Montserrat"/>
              <a:sym typeface="Montserrat"/>
            </a:endParaRPr>
          </a:p>
          <a:p>
            <a:pPr marL="457200" lvl="0" indent="457200" algn="l" rtl="0">
              <a:lnSpc>
                <a:spcPct val="150000"/>
              </a:lnSpc>
              <a:spcBef>
                <a:spcPts val="0"/>
              </a:spcBef>
              <a:spcAft>
                <a:spcPts val="0"/>
              </a:spcAft>
              <a:buNone/>
            </a:pPr>
            <a:r>
              <a:rPr lang="en" sz="1300">
                <a:solidFill>
                  <a:srgbClr val="404040"/>
                </a:solidFill>
                <a:latin typeface="Montserrat"/>
                <a:ea typeface="Montserrat"/>
                <a:cs typeface="Montserrat"/>
                <a:sym typeface="Montserrat"/>
              </a:rPr>
              <a:t>$5.563M Leveraged NPV</a:t>
            </a:r>
            <a:endParaRPr sz="1300">
              <a:solidFill>
                <a:srgbClr val="404040"/>
              </a:solidFill>
              <a:latin typeface="Montserrat"/>
              <a:ea typeface="Montserrat"/>
              <a:cs typeface="Montserrat"/>
              <a:sym typeface="Montserrat"/>
            </a:endParaRPr>
          </a:p>
          <a:p>
            <a:pPr marL="457200" lvl="0" indent="457200" algn="l" rtl="0">
              <a:lnSpc>
                <a:spcPct val="150000"/>
              </a:lnSpc>
              <a:spcBef>
                <a:spcPts val="0"/>
              </a:spcBef>
              <a:spcAft>
                <a:spcPts val="0"/>
              </a:spcAft>
              <a:buClr>
                <a:schemeClr val="dk1"/>
              </a:buClr>
              <a:buFont typeface="Arial"/>
              <a:buNone/>
            </a:pPr>
            <a:endParaRPr sz="1300">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300" b="1">
                <a:solidFill>
                  <a:srgbClr val="404040"/>
                </a:solidFill>
                <a:latin typeface="Montserrat"/>
                <a:ea typeface="Montserrat"/>
                <a:cs typeface="Montserrat"/>
                <a:sym typeface="Montserrat"/>
              </a:rPr>
              <a:t>Roots	</a:t>
            </a:r>
            <a:r>
              <a:rPr lang="en" sz="1300">
                <a:solidFill>
                  <a:srgbClr val="404040"/>
                </a:solidFill>
                <a:latin typeface="Montserrat"/>
                <a:ea typeface="Montserrat"/>
                <a:cs typeface="Montserrat"/>
                <a:sym typeface="Montserrat"/>
              </a:rPr>
              <a:t>$919,256 Stabilized NOI</a:t>
            </a:r>
            <a:endParaRPr sz="1300">
              <a:solidFill>
                <a:srgbClr val="40404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sz="1300">
                <a:solidFill>
                  <a:srgbClr val="404040"/>
                </a:solidFill>
                <a:latin typeface="Montserrat"/>
                <a:ea typeface="Montserrat"/>
                <a:cs typeface="Montserrat"/>
                <a:sym typeface="Montserrat"/>
              </a:rPr>
              <a:t>		1.32 Stabilized DSCR</a:t>
            </a:r>
            <a:endParaRPr sz="1300">
              <a:solidFill>
                <a:srgbClr val="404040"/>
              </a:solidFill>
              <a:latin typeface="Montserrat"/>
              <a:ea typeface="Montserrat"/>
              <a:cs typeface="Montserrat"/>
              <a:sym typeface="Montserrat"/>
            </a:endParaRPr>
          </a:p>
          <a:p>
            <a:pPr marL="914400" lvl="0" indent="0" algn="l" rtl="0">
              <a:lnSpc>
                <a:spcPct val="115000"/>
              </a:lnSpc>
              <a:spcBef>
                <a:spcPts val="0"/>
              </a:spcBef>
              <a:spcAft>
                <a:spcPts val="0"/>
              </a:spcAft>
              <a:buClr>
                <a:schemeClr val="dk1"/>
              </a:buClr>
              <a:buFont typeface="Arial"/>
              <a:buNone/>
            </a:pPr>
            <a:r>
              <a:rPr lang="en" sz="1300">
                <a:solidFill>
                  <a:srgbClr val="404040"/>
                </a:solidFill>
                <a:latin typeface="Montserrat"/>
                <a:ea typeface="Montserrat"/>
                <a:cs typeface="Montserrat"/>
                <a:sym typeface="Montserrat"/>
              </a:rPr>
              <a:t>$5,500,000 Developer Fee</a:t>
            </a:r>
            <a:endParaRPr sz="1300">
              <a:solidFill>
                <a:srgbClr val="404040"/>
              </a:solidFill>
              <a:latin typeface="Montserrat"/>
              <a:ea typeface="Montserrat"/>
              <a:cs typeface="Montserrat"/>
              <a:sym typeface="Montserrat"/>
            </a:endParaRPr>
          </a:p>
          <a:p>
            <a:pPr marL="457200" lvl="0" indent="457200" algn="l" rtl="0">
              <a:lnSpc>
                <a:spcPct val="115000"/>
              </a:lnSpc>
              <a:spcBef>
                <a:spcPts val="0"/>
              </a:spcBef>
              <a:spcAft>
                <a:spcPts val="0"/>
              </a:spcAft>
              <a:buClr>
                <a:schemeClr val="dk1"/>
              </a:buClr>
              <a:buFont typeface="Arial"/>
              <a:buNone/>
            </a:pPr>
            <a:r>
              <a:rPr lang="en" sz="1300">
                <a:solidFill>
                  <a:srgbClr val="404040"/>
                </a:solidFill>
                <a:latin typeface="Montserrat"/>
                <a:ea typeface="Montserrat"/>
                <a:cs typeface="Montserrat"/>
                <a:sym typeface="Montserrat"/>
              </a:rPr>
              <a:t>$17,753,413 - LIHTC LP Proceeds</a:t>
            </a:r>
            <a:endParaRPr sz="1600"/>
          </a:p>
        </p:txBody>
      </p:sp>
      <p:pic>
        <p:nvPicPr>
          <p:cNvPr id="64" name="Google Shape;64;p14"/>
          <p:cNvPicPr preferRelativeResize="0"/>
          <p:nvPr/>
        </p:nvPicPr>
        <p:blipFill rotWithShape="1">
          <a:blip r:embed="rId4">
            <a:alphaModFix/>
          </a:blip>
          <a:srcRect l="815" r="894"/>
          <a:stretch/>
        </p:blipFill>
        <p:spPr>
          <a:xfrm>
            <a:off x="7023100" y="0"/>
            <a:ext cx="6872324" cy="3886200"/>
          </a:xfrm>
          <a:prstGeom prst="rect">
            <a:avLst/>
          </a:prstGeom>
          <a:noFill/>
          <a:ln>
            <a:noFill/>
          </a:ln>
        </p:spPr>
      </p:pic>
      <p:pic>
        <p:nvPicPr>
          <p:cNvPr id="65" name="Google Shape;65;p14"/>
          <p:cNvPicPr preferRelativeResize="0"/>
          <p:nvPr/>
        </p:nvPicPr>
        <p:blipFill rotWithShape="1">
          <a:blip r:embed="rId5">
            <a:alphaModFix/>
          </a:blip>
          <a:srcRect l="517"/>
          <a:stretch/>
        </p:blipFill>
        <p:spPr>
          <a:xfrm>
            <a:off x="7023100" y="3886200"/>
            <a:ext cx="6872325" cy="3886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grpSp>
        <p:nvGrpSpPr>
          <p:cNvPr id="429" name="Google Shape;429;p32"/>
          <p:cNvGrpSpPr/>
          <p:nvPr/>
        </p:nvGrpSpPr>
        <p:grpSpPr>
          <a:xfrm>
            <a:off x="2746948" y="1940284"/>
            <a:ext cx="6254496" cy="5375031"/>
            <a:chOff x="2971800" y="2168850"/>
            <a:chExt cx="6254496" cy="5156400"/>
          </a:xfrm>
        </p:grpSpPr>
        <p:cxnSp>
          <p:nvCxnSpPr>
            <p:cNvPr id="430" name="Google Shape;430;p32"/>
            <p:cNvCxnSpPr/>
            <p:nvPr/>
          </p:nvCxnSpPr>
          <p:spPr>
            <a:xfrm>
              <a:off x="2971800" y="2174325"/>
              <a:ext cx="0" cy="5142900"/>
            </a:xfrm>
            <a:prstGeom prst="straightConnector1">
              <a:avLst/>
            </a:prstGeom>
            <a:noFill/>
            <a:ln w="9525" cap="flat" cmpd="sng">
              <a:solidFill>
                <a:srgbClr val="D9D9D9"/>
              </a:solidFill>
              <a:prstDash val="solid"/>
              <a:round/>
              <a:headEnd type="none" w="med" len="med"/>
              <a:tailEnd type="none" w="med" len="med"/>
            </a:ln>
          </p:spPr>
        </p:cxnSp>
        <p:cxnSp>
          <p:nvCxnSpPr>
            <p:cNvPr id="431" name="Google Shape;431;p32"/>
            <p:cNvCxnSpPr/>
            <p:nvPr/>
          </p:nvCxnSpPr>
          <p:spPr>
            <a:xfrm>
              <a:off x="4645152" y="2174325"/>
              <a:ext cx="0" cy="5142900"/>
            </a:xfrm>
            <a:prstGeom prst="straightConnector1">
              <a:avLst/>
            </a:prstGeom>
            <a:noFill/>
            <a:ln w="9525" cap="flat" cmpd="sng">
              <a:solidFill>
                <a:srgbClr val="D9D9D9"/>
              </a:solidFill>
              <a:prstDash val="solid"/>
              <a:round/>
              <a:headEnd type="none" w="med" len="med"/>
              <a:tailEnd type="none" w="med" len="med"/>
            </a:ln>
          </p:spPr>
        </p:cxnSp>
        <p:cxnSp>
          <p:nvCxnSpPr>
            <p:cNvPr id="432" name="Google Shape;432;p32"/>
            <p:cNvCxnSpPr/>
            <p:nvPr/>
          </p:nvCxnSpPr>
          <p:spPr>
            <a:xfrm>
              <a:off x="3813048" y="2168850"/>
              <a:ext cx="0" cy="5142900"/>
            </a:xfrm>
            <a:prstGeom prst="straightConnector1">
              <a:avLst/>
            </a:prstGeom>
            <a:noFill/>
            <a:ln w="9525" cap="flat" cmpd="sng">
              <a:solidFill>
                <a:srgbClr val="D9D9D9"/>
              </a:solidFill>
              <a:prstDash val="solid"/>
              <a:round/>
              <a:headEnd type="none" w="med" len="med"/>
              <a:tailEnd type="none" w="med" len="med"/>
            </a:ln>
          </p:spPr>
        </p:cxnSp>
        <p:cxnSp>
          <p:nvCxnSpPr>
            <p:cNvPr id="433" name="Google Shape;433;p32"/>
            <p:cNvCxnSpPr/>
            <p:nvPr/>
          </p:nvCxnSpPr>
          <p:spPr>
            <a:xfrm>
              <a:off x="4224528" y="2168850"/>
              <a:ext cx="0" cy="5142900"/>
            </a:xfrm>
            <a:prstGeom prst="straightConnector1">
              <a:avLst/>
            </a:prstGeom>
            <a:noFill/>
            <a:ln w="9525" cap="flat" cmpd="sng">
              <a:solidFill>
                <a:srgbClr val="D9D9D9"/>
              </a:solidFill>
              <a:prstDash val="solid"/>
              <a:round/>
              <a:headEnd type="none" w="med" len="med"/>
              <a:tailEnd type="none" w="med" len="med"/>
            </a:ln>
          </p:spPr>
        </p:cxnSp>
        <p:cxnSp>
          <p:nvCxnSpPr>
            <p:cNvPr id="434" name="Google Shape;434;p32"/>
            <p:cNvCxnSpPr/>
            <p:nvPr/>
          </p:nvCxnSpPr>
          <p:spPr>
            <a:xfrm>
              <a:off x="3392424" y="2168850"/>
              <a:ext cx="0" cy="5142900"/>
            </a:xfrm>
            <a:prstGeom prst="straightConnector1">
              <a:avLst/>
            </a:prstGeom>
            <a:noFill/>
            <a:ln w="9525" cap="flat" cmpd="sng">
              <a:solidFill>
                <a:srgbClr val="D9D9D9"/>
              </a:solidFill>
              <a:prstDash val="solid"/>
              <a:round/>
              <a:headEnd type="none" w="med" len="med"/>
              <a:tailEnd type="none" w="med" len="med"/>
            </a:ln>
          </p:spPr>
        </p:cxnSp>
        <p:cxnSp>
          <p:nvCxnSpPr>
            <p:cNvPr id="435" name="Google Shape;435;p32"/>
            <p:cNvCxnSpPr/>
            <p:nvPr/>
          </p:nvCxnSpPr>
          <p:spPr>
            <a:xfrm>
              <a:off x="7982712" y="2182350"/>
              <a:ext cx="0" cy="5142900"/>
            </a:xfrm>
            <a:prstGeom prst="straightConnector1">
              <a:avLst/>
            </a:prstGeom>
            <a:noFill/>
            <a:ln w="9525" cap="flat" cmpd="sng">
              <a:solidFill>
                <a:srgbClr val="D9D9D9"/>
              </a:solidFill>
              <a:prstDash val="solid"/>
              <a:round/>
              <a:headEnd type="none" w="med" len="med"/>
              <a:tailEnd type="none" w="med" len="med"/>
            </a:ln>
          </p:spPr>
        </p:cxnSp>
        <p:cxnSp>
          <p:nvCxnSpPr>
            <p:cNvPr id="436" name="Google Shape;436;p32"/>
            <p:cNvCxnSpPr/>
            <p:nvPr/>
          </p:nvCxnSpPr>
          <p:spPr>
            <a:xfrm>
              <a:off x="7150608" y="2176875"/>
              <a:ext cx="0" cy="5142900"/>
            </a:xfrm>
            <a:prstGeom prst="straightConnector1">
              <a:avLst/>
            </a:prstGeom>
            <a:noFill/>
            <a:ln w="9525" cap="flat" cmpd="sng">
              <a:solidFill>
                <a:srgbClr val="D9D9D9"/>
              </a:solidFill>
              <a:prstDash val="solid"/>
              <a:round/>
              <a:headEnd type="none" w="med" len="med"/>
              <a:tailEnd type="none" w="med" len="med"/>
            </a:ln>
          </p:spPr>
        </p:cxnSp>
        <p:cxnSp>
          <p:nvCxnSpPr>
            <p:cNvPr id="437" name="Google Shape;437;p32"/>
            <p:cNvCxnSpPr/>
            <p:nvPr/>
          </p:nvCxnSpPr>
          <p:spPr>
            <a:xfrm>
              <a:off x="7562088" y="2176875"/>
              <a:ext cx="0" cy="5142900"/>
            </a:xfrm>
            <a:prstGeom prst="straightConnector1">
              <a:avLst/>
            </a:prstGeom>
            <a:noFill/>
            <a:ln w="9525" cap="flat" cmpd="sng">
              <a:solidFill>
                <a:srgbClr val="D9D9D9"/>
              </a:solidFill>
              <a:prstDash val="solid"/>
              <a:round/>
              <a:headEnd type="none" w="med" len="med"/>
              <a:tailEnd type="none" w="med" len="med"/>
            </a:ln>
          </p:spPr>
        </p:cxnSp>
        <p:cxnSp>
          <p:nvCxnSpPr>
            <p:cNvPr id="438" name="Google Shape;438;p32"/>
            <p:cNvCxnSpPr/>
            <p:nvPr/>
          </p:nvCxnSpPr>
          <p:spPr>
            <a:xfrm>
              <a:off x="6729984" y="2176875"/>
              <a:ext cx="0" cy="5142900"/>
            </a:xfrm>
            <a:prstGeom prst="straightConnector1">
              <a:avLst/>
            </a:prstGeom>
            <a:noFill/>
            <a:ln w="9525" cap="flat" cmpd="sng">
              <a:solidFill>
                <a:srgbClr val="D9D9D9"/>
              </a:solidFill>
              <a:prstDash val="solid"/>
              <a:round/>
              <a:headEnd type="none" w="med" len="med"/>
              <a:tailEnd type="none" w="med" len="med"/>
            </a:ln>
          </p:spPr>
        </p:cxnSp>
        <p:cxnSp>
          <p:nvCxnSpPr>
            <p:cNvPr id="439" name="Google Shape;439;p32"/>
            <p:cNvCxnSpPr/>
            <p:nvPr/>
          </p:nvCxnSpPr>
          <p:spPr>
            <a:xfrm>
              <a:off x="5486400" y="2176875"/>
              <a:ext cx="0" cy="5142900"/>
            </a:xfrm>
            <a:prstGeom prst="straightConnector1">
              <a:avLst/>
            </a:prstGeom>
            <a:noFill/>
            <a:ln w="9525" cap="flat" cmpd="sng">
              <a:solidFill>
                <a:srgbClr val="D9D9D9"/>
              </a:solidFill>
              <a:prstDash val="solid"/>
              <a:round/>
              <a:headEnd type="none" w="med" len="med"/>
              <a:tailEnd type="none" w="med" len="med"/>
            </a:ln>
          </p:spPr>
        </p:cxnSp>
        <p:cxnSp>
          <p:nvCxnSpPr>
            <p:cNvPr id="440" name="Google Shape;440;p32"/>
            <p:cNvCxnSpPr/>
            <p:nvPr/>
          </p:nvCxnSpPr>
          <p:spPr>
            <a:xfrm>
              <a:off x="5897880" y="2176875"/>
              <a:ext cx="0" cy="5142900"/>
            </a:xfrm>
            <a:prstGeom prst="straightConnector1">
              <a:avLst/>
            </a:prstGeom>
            <a:noFill/>
            <a:ln w="9525" cap="flat" cmpd="sng">
              <a:solidFill>
                <a:srgbClr val="D9D9D9"/>
              </a:solidFill>
              <a:prstDash val="solid"/>
              <a:round/>
              <a:headEnd type="none" w="med" len="med"/>
              <a:tailEnd type="none" w="med" len="med"/>
            </a:ln>
          </p:spPr>
        </p:cxnSp>
        <p:cxnSp>
          <p:nvCxnSpPr>
            <p:cNvPr id="441" name="Google Shape;441;p32"/>
            <p:cNvCxnSpPr/>
            <p:nvPr/>
          </p:nvCxnSpPr>
          <p:spPr>
            <a:xfrm>
              <a:off x="5065776" y="2176875"/>
              <a:ext cx="0" cy="5142900"/>
            </a:xfrm>
            <a:prstGeom prst="straightConnector1">
              <a:avLst/>
            </a:prstGeom>
            <a:noFill/>
            <a:ln w="9525" cap="flat" cmpd="sng">
              <a:solidFill>
                <a:srgbClr val="D9D9D9"/>
              </a:solidFill>
              <a:prstDash val="solid"/>
              <a:round/>
              <a:headEnd type="none" w="med" len="med"/>
              <a:tailEnd type="none" w="med" len="med"/>
            </a:ln>
          </p:spPr>
        </p:cxnSp>
        <p:cxnSp>
          <p:nvCxnSpPr>
            <p:cNvPr id="442" name="Google Shape;442;p32"/>
            <p:cNvCxnSpPr/>
            <p:nvPr/>
          </p:nvCxnSpPr>
          <p:spPr>
            <a:xfrm>
              <a:off x="6318504" y="2182350"/>
              <a:ext cx="0" cy="5142900"/>
            </a:xfrm>
            <a:prstGeom prst="straightConnector1">
              <a:avLst/>
            </a:prstGeom>
            <a:noFill/>
            <a:ln w="9525" cap="flat" cmpd="sng">
              <a:solidFill>
                <a:srgbClr val="D9D9D9"/>
              </a:solidFill>
              <a:prstDash val="solid"/>
              <a:round/>
              <a:headEnd type="none" w="med" len="med"/>
              <a:tailEnd type="none" w="med" len="med"/>
            </a:ln>
          </p:spPr>
        </p:cxnSp>
        <p:cxnSp>
          <p:nvCxnSpPr>
            <p:cNvPr id="443" name="Google Shape;443;p32"/>
            <p:cNvCxnSpPr/>
            <p:nvPr/>
          </p:nvCxnSpPr>
          <p:spPr>
            <a:xfrm>
              <a:off x="8814816" y="2176875"/>
              <a:ext cx="0" cy="5142900"/>
            </a:xfrm>
            <a:prstGeom prst="straightConnector1">
              <a:avLst/>
            </a:prstGeom>
            <a:noFill/>
            <a:ln w="9525" cap="flat" cmpd="sng">
              <a:solidFill>
                <a:srgbClr val="D9D9D9"/>
              </a:solidFill>
              <a:prstDash val="solid"/>
              <a:round/>
              <a:headEnd type="none" w="med" len="med"/>
              <a:tailEnd type="none" w="med" len="med"/>
            </a:ln>
          </p:spPr>
        </p:cxnSp>
        <p:cxnSp>
          <p:nvCxnSpPr>
            <p:cNvPr id="444" name="Google Shape;444;p32"/>
            <p:cNvCxnSpPr/>
            <p:nvPr/>
          </p:nvCxnSpPr>
          <p:spPr>
            <a:xfrm>
              <a:off x="9226296" y="2176875"/>
              <a:ext cx="0" cy="5142900"/>
            </a:xfrm>
            <a:prstGeom prst="straightConnector1">
              <a:avLst/>
            </a:prstGeom>
            <a:noFill/>
            <a:ln w="9525" cap="flat" cmpd="sng">
              <a:solidFill>
                <a:srgbClr val="D9D9D9"/>
              </a:solidFill>
              <a:prstDash val="solid"/>
              <a:round/>
              <a:headEnd type="none" w="med" len="med"/>
              <a:tailEnd type="none" w="med" len="med"/>
            </a:ln>
          </p:spPr>
        </p:cxnSp>
        <p:cxnSp>
          <p:nvCxnSpPr>
            <p:cNvPr id="445" name="Google Shape;445;p32"/>
            <p:cNvCxnSpPr/>
            <p:nvPr/>
          </p:nvCxnSpPr>
          <p:spPr>
            <a:xfrm>
              <a:off x="8394192" y="2176875"/>
              <a:ext cx="0" cy="5142900"/>
            </a:xfrm>
            <a:prstGeom prst="straightConnector1">
              <a:avLst/>
            </a:prstGeom>
            <a:noFill/>
            <a:ln w="9525" cap="flat" cmpd="sng">
              <a:solidFill>
                <a:srgbClr val="D9D9D9"/>
              </a:solidFill>
              <a:prstDash val="solid"/>
              <a:round/>
              <a:headEnd type="none" w="med" len="med"/>
              <a:tailEnd type="none" w="med" len="med"/>
            </a:ln>
          </p:spPr>
        </p:cxnSp>
      </p:grpSp>
      <p:sp>
        <p:nvSpPr>
          <p:cNvPr id="446" name="Google Shape;446;p32"/>
          <p:cNvSpPr/>
          <p:nvPr/>
        </p:nvSpPr>
        <p:spPr>
          <a:xfrm>
            <a:off x="2746950" y="2283231"/>
            <a:ext cx="498300" cy="183000"/>
          </a:xfrm>
          <a:prstGeom prst="rect">
            <a:avLst/>
          </a:prstGeom>
          <a:solidFill>
            <a:srgbClr val="C9DAF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2"/>
          <p:cNvSpPr/>
          <p:nvPr/>
        </p:nvSpPr>
        <p:spPr>
          <a:xfrm>
            <a:off x="3245250" y="3930231"/>
            <a:ext cx="498300" cy="183000"/>
          </a:xfrm>
          <a:prstGeom prst="rect">
            <a:avLst/>
          </a:prstGeom>
          <a:solidFill>
            <a:srgbClr val="C9DAF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2"/>
          <p:cNvSpPr/>
          <p:nvPr/>
        </p:nvSpPr>
        <p:spPr>
          <a:xfrm>
            <a:off x="3743550" y="4479231"/>
            <a:ext cx="731700" cy="183000"/>
          </a:xfrm>
          <a:prstGeom prst="rect">
            <a:avLst/>
          </a:prstGeom>
          <a:solidFill>
            <a:srgbClr val="C9DAF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2"/>
          <p:cNvSpPr/>
          <p:nvPr/>
        </p:nvSpPr>
        <p:spPr>
          <a:xfrm>
            <a:off x="4475100" y="4753731"/>
            <a:ext cx="269700" cy="183000"/>
          </a:xfrm>
          <a:prstGeom prst="rect">
            <a:avLst/>
          </a:prstGeom>
          <a:solidFill>
            <a:srgbClr val="C9DAF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2"/>
          <p:cNvSpPr/>
          <p:nvPr/>
        </p:nvSpPr>
        <p:spPr>
          <a:xfrm>
            <a:off x="4744800" y="5577218"/>
            <a:ext cx="2619600" cy="183000"/>
          </a:xfrm>
          <a:prstGeom prst="rect">
            <a:avLst/>
          </a:prstGeom>
          <a:solidFill>
            <a:srgbClr val="B6D7A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2"/>
          <p:cNvSpPr/>
          <p:nvPr/>
        </p:nvSpPr>
        <p:spPr>
          <a:xfrm>
            <a:off x="4177800" y="6135231"/>
            <a:ext cx="1389900" cy="183000"/>
          </a:xfrm>
          <a:prstGeom prst="rect">
            <a:avLst/>
          </a:prstGeom>
          <a:solidFill>
            <a:srgbClr val="D9D2E9"/>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2"/>
          <p:cNvSpPr/>
          <p:nvPr/>
        </p:nvSpPr>
        <p:spPr>
          <a:xfrm>
            <a:off x="5567700" y="6409731"/>
            <a:ext cx="2619600" cy="183000"/>
          </a:xfrm>
          <a:prstGeom prst="rect">
            <a:avLst/>
          </a:prstGeom>
          <a:solidFill>
            <a:srgbClr val="B6D7A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2"/>
          <p:cNvSpPr/>
          <p:nvPr/>
        </p:nvSpPr>
        <p:spPr>
          <a:xfrm>
            <a:off x="4475100" y="5028231"/>
            <a:ext cx="269700" cy="183000"/>
          </a:xfrm>
          <a:prstGeom prst="rect">
            <a:avLst/>
          </a:prstGeom>
          <a:solidFill>
            <a:srgbClr val="D9EAD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2"/>
          <p:cNvSpPr/>
          <p:nvPr/>
        </p:nvSpPr>
        <p:spPr>
          <a:xfrm>
            <a:off x="4177800" y="5302731"/>
            <a:ext cx="567000" cy="183000"/>
          </a:xfrm>
          <a:prstGeom prst="rect">
            <a:avLst/>
          </a:prstGeom>
          <a:solidFill>
            <a:srgbClr val="D9D2E9"/>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2"/>
          <p:cNvSpPr/>
          <p:nvPr/>
        </p:nvSpPr>
        <p:spPr>
          <a:xfrm>
            <a:off x="3743550" y="4204731"/>
            <a:ext cx="169200" cy="183000"/>
          </a:xfrm>
          <a:prstGeom prst="rect">
            <a:avLst/>
          </a:prstGeom>
          <a:solidFill>
            <a:srgbClr val="D9EAD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2"/>
          <p:cNvSpPr/>
          <p:nvPr/>
        </p:nvSpPr>
        <p:spPr>
          <a:xfrm>
            <a:off x="3245250" y="2557718"/>
            <a:ext cx="169200" cy="183000"/>
          </a:xfrm>
          <a:prstGeom prst="rect">
            <a:avLst/>
          </a:prstGeom>
          <a:solidFill>
            <a:srgbClr val="D9EAD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2"/>
          <p:cNvSpPr/>
          <p:nvPr/>
        </p:nvSpPr>
        <p:spPr>
          <a:xfrm>
            <a:off x="2811000" y="2832231"/>
            <a:ext cx="201000" cy="183000"/>
          </a:xfrm>
          <a:prstGeom prst="rect">
            <a:avLst/>
          </a:prstGeom>
          <a:solidFill>
            <a:srgbClr val="F4CCC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2"/>
          <p:cNvSpPr/>
          <p:nvPr/>
        </p:nvSpPr>
        <p:spPr>
          <a:xfrm>
            <a:off x="3080700" y="3106731"/>
            <a:ext cx="201000" cy="183000"/>
          </a:xfrm>
          <a:prstGeom prst="rect">
            <a:avLst/>
          </a:prstGeom>
          <a:solidFill>
            <a:srgbClr val="F4CCC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2"/>
          <p:cNvSpPr/>
          <p:nvPr/>
        </p:nvSpPr>
        <p:spPr>
          <a:xfrm>
            <a:off x="3108150" y="3381231"/>
            <a:ext cx="233100" cy="1830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2"/>
          <p:cNvSpPr/>
          <p:nvPr/>
        </p:nvSpPr>
        <p:spPr>
          <a:xfrm>
            <a:off x="3341250" y="3655731"/>
            <a:ext cx="471000" cy="183000"/>
          </a:xfrm>
          <a:prstGeom prst="rect">
            <a:avLst/>
          </a:prstGeom>
          <a:solidFill>
            <a:srgbClr val="FFF2C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2"/>
          <p:cNvSpPr txBox="1"/>
          <p:nvPr/>
        </p:nvSpPr>
        <p:spPr>
          <a:xfrm>
            <a:off x="460950" y="2283225"/>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SCHEMATIC DESIGN (SD)</a:t>
            </a:r>
            <a:endParaRPr sz="1100">
              <a:solidFill>
                <a:srgbClr val="404040"/>
              </a:solidFill>
              <a:latin typeface="Montserrat"/>
              <a:ea typeface="Montserrat"/>
              <a:cs typeface="Montserrat"/>
              <a:sym typeface="Montserrat"/>
            </a:endParaRPr>
          </a:p>
        </p:txBody>
      </p:sp>
      <p:sp>
        <p:nvSpPr>
          <p:cNvPr id="462" name="Google Shape;462;p32"/>
          <p:cNvSpPr txBox="1"/>
          <p:nvPr/>
        </p:nvSpPr>
        <p:spPr>
          <a:xfrm>
            <a:off x="460950" y="2557730"/>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SD PRICING</a:t>
            </a:r>
            <a:endParaRPr sz="1100" b="1">
              <a:solidFill>
                <a:srgbClr val="404040"/>
              </a:solidFill>
              <a:latin typeface="Montserrat"/>
              <a:ea typeface="Montserrat"/>
              <a:cs typeface="Montserrat"/>
              <a:sym typeface="Montserrat"/>
            </a:endParaRPr>
          </a:p>
        </p:txBody>
      </p:sp>
      <p:sp>
        <p:nvSpPr>
          <p:cNvPr id="463" name="Google Shape;463;p32"/>
          <p:cNvSpPr txBox="1"/>
          <p:nvPr/>
        </p:nvSpPr>
        <p:spPr>
          <a:xfrm>
            <a:off x="460950" y="2832225"/>
            <a:ext cx="24207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DESIGN ADVICE REQUEST #1</a:t>
            </a:r>
            <a:endParaRPr sz="1100" b="1">
              <a:solidFill>
                <a:srgbClr val="404040"/>
              </a:solidFill>
              <a:latin typeface="Montserrat"/>
              <a:ea typeface="Montserrat"/>
              <a:cs typeface="Montserrat"/>
              <a:sym typeface="Montserrat"/>
            </a:endParaRPr>
          </a:p>
        </p:txBody>
      </p:sp>
      <p:sp>
        <p:nvSpPr>
          <p:cNvPr id="464" name="Google Shape;464;p32"/>
          <p:cNvSpPr txBox="1"/>
          <p:nvPr/>
        </p:nvSpPr>
        <p:spPr>
          <a:xfrm>
            <a:off x="460950" y="3383481"/>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NEIGHBORHOOD CONTACT</a:t>
            </a:r>
            <a:endParaRPr sz="1100" b="1">
              <a:solidFill>
                <a:srgbClr val="404040"/>
              </a:solidFill>
              <a:latin typeface="Montserrat"/>
              <a:ea typeface="Montserrat"/>
              <a:cs typeface="Montserrat"/>
              <a:sym typeface="Montserrat"/>
            </a:endParaRPr>
          </a:p>
        </p:txBody>
      </p:sp>
      <p:sp>
        <p:nvSpPr>
          <p:cNvPr id="465" name="Google Shape;465;p32"/>
          <p:cNvSpPr txBox="1"/>
          <p:nvPr/>
        </p:nvSpPr>
        <p:spPr>
          <a:xfrm>
            <a:off x="460950" y="3107850"/>
            <a:ext cx="23502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DESIGN ADVICE REQUEST #2</a:t>
            </a:r>
            <a:endParaRPr sz="1100" b="1">
              <a:solidFill>
                <a:srgbClr val="404040"/>
              </a:solidFill>
              <a:latin typeface="Montserrat"/>
              <a:ea typeface="Montserrat"/>
              <a:cs typeface="Montserrat"/>
              <a:sym typeface="Montserrat"/>
            </a:endParaRPr>
          </a:p>
        </p:txBody>
      </p:sp>
      <p:sp>
        <p:nvSpPr>
          <p:cNvPr id="466" name="Google Shape;466;p32"/>
          <p:cNvSpPr txBox="1"/>
          <p:nvPr/>
        </p:nvSpPr>
        <p:spPr>
          <a:xfrm>
            <a:off x="3245263" y="2283230"/>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109 DAYS</a:t>
            </a:r>
            <a:endParaRPr sz="1100" b="1">
              <a:solidFill>
                <a:srgbClr val="404040"/>
              </a:solidFill>
              <a:latin typeface="Montserrat"/>
              <a:ea typeface="Montserrat"/>
              <a:cs typeface="Montserrat"/>
              <a:sym typeface="Montserrat"/>
            </a:endParaRPr>
          </a:p>
        </p:txBody>
      </p:sp>
      <p:sp>
        <p:nvSpPr>
          <p:cNvPr id="467" name="Google Shape;467;p32"/>
          <p:cNvSpPr txBox="1"/>
          <p:nvPr/>
        </p:nvSpPr>
        <p:spPr>
          <a:xfrm>
            <a:off x="3414463" y="2557730"/>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37 DAYS</a:t>
            </a:r>
            <a:endParaRPr sz="1100" b="1">
              <a:solidFill>
                <a:srgbClr val="404040"/>
              </a:solidFill>
              <a:latin typeface="Montserrat"/>
              <a:ea typeface="Montserrat"/>
              <a:cs typeface="Montserrat"/>
              <a:sym typeface="Montserrat"/>
            </a:endParaRPr>
          </a:p>
        </p:txBody>
      </p:sp>
      <p:sp>
        <p:nvSpPr>
          <p:cNvPr id="468" name="Google Shape;468;p32"/>
          <p:cNvSpPr txBox="1"/>
          <p:nvPr/>
        </p:nvSpPr>
        <p:spPr>
          <a:xfrm>
            <a:off x="3012013" y="2832230"/>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44 DAYS</a:t>
            </a:r>
            <a:endParaRPr sz="1100" b="1">
              <a:solidFill>
                <a:srgbClr val="404040"/>
              </a:solidFill>
              <a:latin typeface="Montserrat"/>
              <a:ea typeface="Montserrat"/>
              <a:cs typeface="Montserrat"/>
              <a:sym typeface="Montserrat"/>
            </a:endParaRPr>
          </a:p>
        </p:txBody>
      </p:sp>
      <p:sp>
        <p:nvSpPr>
          <p:cNvPr id="469" name="Google Shape;469;p32"/>
          <p:cNvSpPr txBox="1"/>
          <p:nvPr/>
        </p:nvSpPr>
        <p:spPr>
          <a:xfrm>
            <a:off x="3287388" y="3106730"/>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44 DAYS</a:t>
            </a:r>
            <a:endParaRPr sz="1100" b="1">
              <a:solidFill>
                <a:srgbClr val="404040"/>
              </a:solidFill>
              <a:latin typeface="Montserrat"/>
              <a:ea typeface="Montserrat"/>
              <a:cs typeface="Montserrat"/>
              <a:sym typeface="Montserrat"/>
            </a:endParaRPr>
          </a:p>
        </p:txBody>
      </p:sp>
      <p:sp>
        <p:nvSpPr>
          <p:cNvPr id="470" name="Google Shape;470;p32"/>
          <p:cNvSpPr txBox="1"/>
          <p:nvPr/>
        </p:nvSpPr>
        <p:spPr>
          <a:xfrm>
            <a:off x="3341263" y="3381230"/>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51 DAYS</a:t>
            </a:r>
            <a:endParaRPr sz="1100" b="1">
              <a:solidFill>
                <a:srgbClr val="404040"/>
              </a:solidFill>
              <a:latin typeface="Montserrat"/>
              <a:ea typeface="Montserrat"/>
              <a:cs typeface="Montserrat"/>
              <a:sym typeface="Montserrat"/>
            </a:endParaRPr>
          </a:p>
        </p:txBody>
      </p:sp>
      <p:sp>
        <p:nvSpPr>
          <p:cNvPr id="471" name="Google Shape;471;p32"/>
          <p:cNvSpPr txBox="1"/>
          <p:nvPr/>
        </p:nvSpPr>
        <p:spPr>
          <a:xfrm>
            <a:off x="3812263" y="3655730"/>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103 DAYS</a:t>
            </a:r>
            <a:endParaRPr sz="1100" b="1">
              <a:solidFill>
                <a:srgbClr val="404040"/>
              </a:solidFill>
              <a:latin typeface="Montserrat"/>
              <a:ea typeface="Montserrat"/>
              <a:cs typeface="Montserrat"/>
              <a:sym typeface="Montserrat"/>
            </a:endParaRPr>
          </a:p>
        </p:txBody>
      </p:sp>
      <p:sp>
        <p:nvSpPr>
          <p:cNvPr id="472" name="Google Shape;472;p32"/>
          <p:cNvSpPr txBox="1"/>
          <p:nvPr/>
        </p:nvSpPr>
        <p:spPr>
          <a:xfrm>
            <a:off x="460950" y="3659106"/>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LAND USE REVIEW TYPE III </a:t>
            </a:r>
            <a:endParaRPr sz="1100" b="1">
              <a:solidFill>
                <a:srgbClr val="404040"/>
              </a:solidFill>
              <a:latin typeface="Montserrat"/>
              <a:ea typeface="Montserrat"/>
              <a:cs typeface="Montserrat"/>
              <a:sym typeface="Montserrat"/>
            </a:endParaRPr>
          </a:p>
        </p:txBody>
      </p:sp>
      <p:sp>
        <p:nvSpPr>
          <p:cNvPr id="473" name="Google Shape;473;p32"/>
          <p:cNvSpPr txBox="1"/>
          <p:nvPr/>
        </p:nvSpPr>
        <p:spPr>
          <a:xfrm>
            <a:off x="460950" y="3934725"/>
            <a:ext cx="25512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DESIGN DEVELOPMENT (DD)</a:t>
            </a:r>
            <a:endParaRPr sz="1100" b="1">
              <a:solidFill>
                <a:srgbClr val="404040"/>
              </a:solidFill>
              <a:latin typeface="Montserrat"/>
              <a:ea typeface="Montserrat"/>
              <a:cs typeface="Montserrat"/>
              <a:sym typeface="Montserrat"/>
            </a:endParaRPr>
          </a:p>
        </p:txBody>
      </p:sp>
      <p:sp>
        <p:nvSpPr>
          <p:cNvPr id="474" name="Google Shape;474;p32"/>
          <p:cNvSpPr txBox="1"/>
          <p:nvPr/>
        </p:nvSpPr>
        <p:spPr>
          <a:xfrm>
            <a:off x="3738913" y="3930230"/>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109 DAYS</a:t>
            </a:r>
            <a:endParaRPr sz="1100" b="1">
              <a:solidFill>
                <a:srgbClr val="404040"/>
              </a:solidFill>
              <a:latin typeface="Montserrat"/>
              <a:ea typeface="Montserrat"/>
              <a:cs typeface="Montserrat"/>
              <a:sym typeface="Montserrat"/>
            </a:endParaRPr>
          </a:p>
        </p:txBody>
      </p:sp>
      <p:sp>
        <p:nvSpPr>
          <p:cNvPr id="475" name="Google Shape;475;p32"/>
          <p:cNvSpPr txBox="1"/>
          <p:nvPr/>
        </p:nvSpPr>
        <p:spPr>
          <a:xfrm>
            <a:off x="460950" y="4210356"/>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DD PRICING</a:t>
            </a:r>
            <a:endParaRPr sz="1100" b="1">
              <a:solidFill>
                <a:srgbClr val="404040"/>
              </a:solidFill>
              <a:latin typeface="Montserrat"/>
              <a:ea typeface="Montserrat"/>
              <a:cs typeface="Montserrat"/>
              <a:sym typeface="Montserrat"/>
            </a:endParaRPr>
          </a:p>
        </p:txBody>
      </p:sp>
      <p:sp>
        <p:nvSpPr>
          <p:cNvPr id="476" name="Google Shape;476;p32"/>
          <p:cNvSpPr txBox="1"/>
          <p:nvPr/>
        </p:nvSpPr>
        <p:spPr>
          <a:xfrm>
            <a:off x="460950" y="4485975"/>
            <a:ext cx="26196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CONSTRUCTION DOCUMENTS</a:t>
            </a:r>
            <a:endParaRPr sz="1100" b="1">
              <a:solidFill>
                <a:srgbClr val="404040"/>
              </a:solidFill>
              <a:latin typeface="Montserrat"/>
              <a:ea typeface="Montserrat"/>
              <a:cs typeface="Montserrat"/>
              <a:sym typeface="Montserrat"/>
            </a:endParaRPr>
          </a:p>
        </p:txBody>
      </p:sp>
      <p:sp>
        <p:nvSpPr>
          <p:cNvPr id="477" name="Google Shape;477;p32"/>
          <p:cNvSpPr txBox="1"/>
          <p:nvPr/>
        </p:nvSpPr>
        <p:spPr>
          <a:xfrm>
            <a:off x="460950" y="4761606"/>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BIDDING</a:t>
            </a:r>
            <a:endParaRPr sz="1100" b="1">
              <a:solidFill>
                <a:srgbClr val="404040"/>
              </a:solidFill>
              <a:latin typeface="Montserrat"/>
              <a:ea typeface="Montserrat"/>
              <a:cs typeface="Montserrat"/>
              <a:sym typeface="Montserrat"/>
            </a:endParaRPr>
          </a:p>
        </p:txBody>
      </p:sp>
      <p:sp>
        <p:nvSpPr>
          <p:cNvPr id="478" name="Google Shape;478;p32"/>
          <p:cNvSpPr txBox="1"/>
          <p:nvPr/>
        </p:nvSpPr>
        <p:spPr>
          <a:xfrm>
            <a:off x="460950" y="5037231"/>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GMP/CONTRACT</a:t>
            </a:r>
            <a:endParaRPr sz="1100" b="1">
              <a:solidFill>
                <a:srgbClr val="404040"/>
              </a:solidFill>
              <a:latin typeface="Montserrat"/>
              <a:ea typeface="Montserrat"/>
              <a:cs typeface="Montserrat"/>
              <a:sym typeface="Montserrat"/>
            </a:endParaRPr>
          </a:p>
        </p:txBody>
      </p:sp>
      <p:sp>
        <p:nvSpPr>
          <p:cNvPr id="479" name="Google Shape;479;p32"/>
          <p:cNvSpPr txBox="1"/>
          <p:nvPr/>
        </p:nvSpPr>
        <p:spPr>
          <a:xfrm>
            <a:off x="460950" y="5311731"/>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ROOTS PERMITTING</a:t>
            </a:r>
            <a:endParaRPr sz="1100" b="1">
              <a:solidFill>
                <a:srgbClr val="404040"/>
              </a:solidFill>
              <a:latin typeface="Montserrat"/>
              <a:ea typeface="Montserrat"/>
              <a:cs typeface="Montserrat"/>
              <a:sym typeface="Montserrat"/>
            </a:endParaRPr>
          </a:p>
        </p:txBody>
      </p:sp>
      <p:sp>
        <p:nvSpPr>
          <p:cNvPr id="480" name="Google Shape;480;p32"/>
          <p:cNvSpPr txBox="1"/>
          <p:nvPr/>
        </p:nvSpPr>
        <p:spPr>
          <a:xfrm>
            <a:off x="460950" y="5586231"/>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ROOTS CONSTRUCTION</a:t>
            </a:r>
            <a:endParaRPr sz="1100" b="1">
              <a:solidFill>
                <a:srgbClr val="404040"/>
              </a:solidFill>
              <a:latin typeface="Montserrat"/>
              <a:ea typeface="Montserrat"/>
              <a:cs typeface="Montserrat"/>
              <a:sym typeface="Montserrat"/>
            </a:endParaRPr>
          </a:p>
        </p:txBody>
      </p:sp>
      <p:sp>
        <p:nvSpPr>
          <p:cNvPr id="481" name="Google Shape;481;p32"/>
          <p:cNvSpPr txBox="1"/>
          <p:nvPr/>
        </p:nvSpPr>
        <p:spPr>
          <a:xfrm>
            <a:off x="460950" y="6144231"/>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LA PLUIE PERMITTING</a:t>
            </a:r>
            <a:endParaRPr sz="1100" b="1">
              <a:solidFill>
                <a:srgbClr val="404040"/>
              </a:solidFill>
              <a:latin typeface="Montserrat"/>
              <a:ea typeface="Montserrat"/>
              <a:cs typeface="Montserrat"/>
              <a:sym typeface="Montserrat"/>
            </a:endParaRPr>
          </a:p>
        </p:txBody>
      </p:sp>
      <p:sp>
        <p:nvSpPr>
          <p:cNvPr id="482" name="Google Shape;482;p32"/>
          <p:cNvSpPr txBox="1"/>
          <p:nvPr/>
        </p:nvSpPr>
        <p:spPr>
          <a:xfrm>
            <a:off x="460950" y="6418731"/>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LA PLUIE CONSTRUCTION</a:t>
            </a:r>
            <a:endParaRPr sz="1100" b="1">
              <a:solidFill>
                <a:srgbClr val="404040"/>
              </a:solidFill>
              <a:latin typeface="Montserrat"/>
              <a:ea typeface="Montserrat"/>
              <a:cs typeface="Montserrat"/>
              <a:sym typeface="Montserrat"/>
            </a:endParaRPr>
          </a:p>
        </p:txBody>
      </p:sp>
      <p:sp>
        <p:nvSpPr>
          <p:cNvPr id="483" name="Google Shape;483;p32"/>
          <p:cNvSpPr txBox="1"/>
          <p:nvPr/>
        </p:nvSpPr>
        <p:spPr>
          <a:xfrm>
            <a:off x="460950" y="5860731"/>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ROOTS LEASE UP</a:t>
            </a:r>
            <a:endParaRPr sz="1100" b="1">
              <a:solidFill>
                <a:srgbClr val="404040"/>
              </a:solidFill>
              <a:latin typeface="Montserrat"/>
              <a:ea typeface="Montserrat"/>
              <a:cs typeface="Montserrat"/>
              <a:sym typeface="Montserrat"/>
            </a:endParaRPr>
          </a:p>
        </p:txBody>
      </p:sp>
      <p:sp>
        <p:nvSpPr>
          <p:cNvPr id="484" name="Google Shape;484;p32"/>
          <p:cNvSpPr txBox="1"/>
          <p:nvPr/>
        </p:nvSpPr>
        <p:spPr>
          <a:xfrm>
            <a:off x="460950" y="457200"/>
            <a:ext cx="8686800" cy="6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800" b="1">
                <a:solidFill>
                  <a:srgbClr val="404040"/>
                </a:solidFill>
                <a:latin typeface="Comfortaa"/>
                <a:ea typeface="Comfortaa"/>
                <a:cs typeface="Comfortaa"/>
                <a:sym typeface="Comfortaa"/>
              </a:rPr>
              <a:t>DEVELOPMENT TIMELINE</a:t>
            </a:r>
            <a:endParaRPr sz="2800" b="1">
              <a:solidFill>
                <a:srgbClr val="404040"/>
              </a:solidFill>
              <a:latin typeface="Comfortaa"/>
              <a:ea typeface="Comfortaa"/>
              <a:cs typeface="Comfortaa"/>
              <a:sym typeface="Comfortaa"/>
            </a:endParaRPr>
          </a:p>
        </p:txBody>
      </p:sp>
      <p:cxnSp>
        <p:nvCxnSpPr>
          <p:cNvPr id="485" name="Google Shape;485;p32"/>
          <p:cNvCxnSpPr/>
          <p:nvPr/>
        </p:nvCxnSpPr>
        <p:spPr>
          <a:xfrm>
            <a:off x="462100" y="1940250"/>
            <a:ext cx="8694300" cy="0"/>
          </a:xfrm>
          <a:prstGeom prst="straightConnector1">
            <a:avLst/>
          </a:prstGeom>
          <a:noFill/>
          <a:ln w="9525" cap="flat" cmpd="sng">
            <a:solidFill>
              <a:srgbClr val="44546A"/>
            </a:solidFill>
            <a:prstDash val="solid"/>
            <a:round/>
            <a:headEnd type="none" w="med" len="med"/>
            <a:tailEnd type="none" w="med" len="med"/>
          </a:ln>
        </p:spPr>
      </p:cxnSp>
      <p:sp>
        <p:nvSpPr>
          <p:cNvPr id="486" name="Google Shape;486;p32"/>
          <p:cNvSpPr txBox="1"/>
          <p:nvPr/>
        </p:nvSpPr>
        <p:spPr>
          <a:xfrm>
            <a:off x="2518350" y="1600200"/>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Q2</a:t>
            </a:r>
            <a:endParaRPr sz="1100">
              <a:solidFill>
                <a:srgbClr val="404040"/>
              </a:solidFill>
              <a:latin typeface="Montserrat"/>
              <a:ea typeface="Montserrat"/>
              <a:cs typeface="Montserrat"/>
              <a:sym typeface="Montserrat"/>
            </a:endParaRPr>
          </a:p>
        </p:txBody>
      </p:sp>
      <p:sp>
        <p:nvSpPr>
          <p:cNvPr id="487" name="Google Shape;487;p32"/>
          <p:cNvSpPr txBox="1"/>
          <p:nvPr/>
        </p:nvSpPr>
        <p:spPr>
          <a:xfrm>
            <a:off x="3359598" y="1600200"/>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Q4</a:t>
            </a:r>
            <a:endParaRPr sz="1100">
              <a:solidFill>
                <a:srgbClr val="404040"/>
              </a:solidFill>
              <a:latin typeface="Montserrat"/>
              <a:ea typeface="Montserrat"/>
              <a:cs typeface="Montserrat"/>
              <a:sym typeface="Montserrat"/>
            </a:endParaRPr>
          </a:p>
        </p:txBody>
      </p:sp>
      <p:sp>
        <p:nvSpPr>
          <p:cNvPr id="488" name="Google Shape;488;p32"/>
          <p:cNvSpPr txBox="1"/>
          <p:nvPr/>
        </p:nvSpPr>
        <p:spPr>
          <a:xfrm>
            <a:off x="2938974" y="1600200"/>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Q3</a:t>
            </a:r>
            <a:endParaRPr sz="1100">
              <a:solidFill>
                <a:srgbClr val="404040"/>
              </a:solidFill>
              <a:latin typeface="Montserrat"/>
              <a:ea typeface="Montserrat"/>
              <a:cs typeface="Montserrat"/>
              <a:sym typeface="Montserrat"/>
            </a:endParaRPr>
          </a:p>
        </p:txBody>
      </p:sp>
      <p:sp>
        <p:nvSpPr>
          <p:cNvPr id="489" name="Google Shape;489;p32"/>
          <p:cNvSpPr txBox="1"/>
          <p:nvPr/>
        </p:nvSpPr>
        <p:spPr>
          <a:xfrm>
            <a:off x="3780222" y="1592175"/>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Q1</a:t>
            </a:r>
            <a:endParaRPr sz="1100">
              <a:solidFill>
                <a:srgbClr val="404040"/>
              </a:solidFill>
              <a:latin typeface="Montserrat"/>
              <a:ea typeface="Montserrat"/>
              <a:cs typeface="Montserrat"/>
              <a:sym typeface="Montserrat"/>
            </a:endParaRPr>
          </a:p>
        </p:txBody>
      </p:sp>
      <p:sp>
        <p:nvSpPr>
          <p:cNvPr id="490" name="Google Shape;490;p32"/>
          <p:cNvSpPr txBox="1"/>
          <p:nvPr/>
        </p:nvSpPr>
        <p:spPr>
          <a:xfrm>
            <a:off x="5855910" y="1608225"/>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Q2</a:t>
            </a:r>
            <a:endParaRPr sz="1100">
              <a:solidFill>
                <a:srgbClr val="404040"/>
              </a:solidFill>
              <a:latin typeface="Montserrat"/>
              <a:ea typeface="Montserrat"/>
              <a:cs typeface="Montserrat"/>
              <a:sym typeface="Montserrat"/>
            </a:endParaRPr>
          </a:p>
        </p:txBody>
      </p:sp>
      <p:sp>
        <p:nvSpPr>
          <p:cNvPr id="491" name="Google Shape;491;p32"/>
          <p:cNvSpPr txBox="1"/>
          <p:nvPr/>
        </p:nvSpPr>
        <p:spPr>
          <a:xfrm>
            <a:off x="6697158" y="1608225"/>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Q4</a:t>
            </a:r>
            <a:endParaRPr sz="1100">
              <a:solidFill>
                <a:srgbClr val="404040"/>
              </a:solidFill>
              <a:latin typeface="Montserrat"/>
              <a:ea typeface="Montserrat"/>
              <a:cs typeface="Montserrat"/>
              <a:sym typeface="Montserrat"/>
            </a:endParaRPr>
          </a:p>
        </p:txBody>
      </p:sp>
      <p:sp>
        <p:nvSpPr>
          <p:cNvPr id="492" name="Google Shape;492;p32"/>
          <p:cNvSpPr txBox="1"/>
          <p:nvPr/>
        </p:nvSpPr>
        <p:spPr>
          <a:xfrm>
            <a:off x="6276534" y="1608225"/>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Q3</a:t>
            </a:r>
            <a:endParaRPr sz="1100">
              <a:solidFill>
                <a:srgbClr val="404040"/>
              </a:solidFill>
              <a:latin typeface="Montserrat"/>
              <a:ea typeface="Montserrat"/>
              <a:cs typeface="Montserrat"/>
              <a:sym typeface="Montserrat"/>
            </a:endParaRPr>
          </a:p>
        </p:txBody>
      </p:sp>
      <p:sp>
        <p:nvSpPr>
          <p:cNvPr id="493" name="Google Shape;493;p32"/>
          <p:cNvSpPr txBox="1"/>
          <p:nvPr/>
        </p:nvSpPr>
        <p:spPr>
          <a:xfrm>
            <a:off x="7117782" y="1600200"/>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Q1</a:t>
            </a:r>
            <a:endParaRPr sz="1100">
              <a:solidFill>
                <a:srgbClr val="404040"/>
              </a:solidFill>
              <a:latin typeface="Montserrat"/>
              <a:ea typeface="Montserrat"/>
              <a:cs typeface="Montserrat"/>
              <a:sym typeface="Montserrat"/>
            </a:endParaRPr>
          </a:p>
        </p:txBody>
      </p:sp>
      <p:sp>
        <p:nvSpPr>
          <p:cNvPr id="494" name="Google Shape;494;p32"/>
          <p:cNvSpPr txBox="1"/>
          <p:nvPr/>
        </p:nvSpPr>
        <p:spPr>
          <a:xfrm>
            <a:off x="4191702" y="1608225"/>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Q2</a:t>
            </a:r>
            <a:endParaRPr sz="1100">
              <a:solidFill>
                <a:srgbClr val="404040"/>
              </a:solidFill>
              <a:latin typeface="Montserrat"/>
              <a:ea typeface="Montserrat"/>
              <a:cs typeface="Montserrat"/>
              <a:sym typeface="Montserrat"/>
            </a:endParaRPr>
          </a:p>
        </p:txBody>
      </p:sp>
      <p:sp>
        <p:nvSpPr>
          <p:cNvPr id="495" name="Google Shape;495;p32"/>
          <p:cNvSpPr txBox="1"/>
          <p:nvPr/>
        </p:nvSpPr>
        <p:spPr>
          <a:xfrm>
            <a:off x="5032950" y="1608225"/>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Q4</a:t>
            </a:r>
            <a:endParaRPr sz="1100">
              <a:solidFill>
                <a:srgbClr val="404040"/>
              </a:solidFill>
              <a:latin typeface="Montserrat"/>
              <a:ea typeface="Montserrat"/>
              <a:cs typeface="Montserrat"/>
              <a:sym typeface="Montserrat"/>
            </a:endParaRPr>
          </a:p>
        </p:txBody>
      </p:sp>
      <p:sp>
        <p:nvSpPr>
          <p:cNvPr id="496" name="Google Shape;496;p32"/>
          <p:cNvSpPr txBox="1"/>
          <p:nvPr/>
        </p:nvSpPr>
        <p:spPr>
          <a:xfrm>
            <a:off x="4612326" y="1608225"/>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Q3</a:t>
            </a:r>
            <a:endParaRPr sz="1100">
              <a:solidFill>
                <a:srgbClr val="404040"/>
              </a:solidFill>
              <a:latin typeface="Montserrat"/>
              <a:ea typeface="Montserrat"/>
              <a:cs typeface="Montserrat"/>
              <a:sym typeface="Montserrat"/>
            </a:endParaRPr>
          </a:p>
        </p:txBody>
      </p:sp>
      <p:sp>
        <p:nvSpPr>
          <p:cNvPr id="497" name="Google Shape;497;p32"/>
          <p:cNvSpPr txBox="1"/>
          <p:nvPr/>
        </p:nvSpPr>
        <p:spPr>
          <a:xfrm>
            <a:off x="5453574" y="1600200"/>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Q1</a:t>
            </a:r>
            <a:endParaRPr sz="1100">
              <a:solidFill>
                <a:srgbClr val="404040"/>
              </a:solidFill>
              <a:latin typeface="Montserrat"/>
              <a:ea typeface="Montserrat"/>
              <a:cs typeface="Montserrat"/>
              <a:sym typeface="Montserrat"/>
            </a:endParaRPr>
          </a:p>
        </p:txBody>
      </p:sp>
      <p:sp>
        <p:nvSpPr>
          <p:cNvPr id="498" name="Google Shape;498;p32"/>
          <p:cNvSpPr txBox="1"/>
          <p:nvPr/>
        </p:nvSpPr>
        <p:spPr>
          <a:xfrm>
            <a:off x="3999678" y="1374075"/>
            <a:ext cx="16641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2022</a:t>
            </a:r>
            <a:endParaRPr sz="1100" b="1">
              <a:solidFill>
                <a:srgbClr val="404040"/>
              </a:solidFill>
              <a:latin typeface="Montserrat"/>
              <a:ea typeface="Montserrat"/>
              <a:cs typeface="Montserrat"/>
              <a:sym typeface="Montserrat"/>
            </a:endParaRPr>
          </a:p>
        </p:txBody>
      </p:sp>
      <p:sp>
        <p:nvSpPr>
          <p:cNvPr id="499" name="Google Shape;499;p32"/>
          <p:cNvSpPr txBox="1"/>
          <p:nvPr/>
        </p:nvSpPr>
        <p:spPr>
          <a:xfrm>
            <a:off x="5673030" y="1374075"/>
            <a:ext cx="16641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2023</a:t>
            </a:r>
            <a:endParaRPr sz="1100" b="1">
              <a:solidFill>
                <a:srgbClr val="404040"/>
              </a:solidFill>
              <a:latin typeface="Montserrat"/>
              <a:ea typeface="Montserrat"/>
              <a:cs typeface="Montserrat"/>
              <a:sym typeface="Montserrat"/>
            </a:endParaRPr>
          </a:p>
        </p:txBody>
      </p:sp>
      <p:sp>
        <p:nvSpPr>
          <p:cNvPr id="500" name="Google Shape;500;p32"/>
          <p:cNvSpPr txBox="1"/>
          <p:nvPr/>
        </p:nvSpPr>
        <p:spPr>
          <a:xfrm>
            <a:off x="7520118" y="1608225"/>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Q2</a:t>
            </a:r>
            <a:endParaRPr sz="1100">
              <a:solidFill>
                <a:srgbClr val="404040"/>
              </a:solidFill>
              <a:latin typeface="Montserrat"/>
              <a:ea typeface="Montserrat"/>
              <a:cs typeface="Montserrat"/>
              <a:sym typeface="Montserrat"/>
            </a:endParaRPr>
          </a:p>
        </p:txBody>
      </p:sp>
      <p:sp>
        <p:nvSpPr>
          <p:cNvPr id="501" name="Google Shape;501;p32"/>
          <p:cNvSpPr txBox="1"/>
          <p:nvPr/>
        </p:nvSpPr>
        <p:spPr>
          <a:xfrm>
            <a:off x="8361366" y="1608225"/>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Q4</a:t>
            </a:r>
            <a:endParaRPr sz="1100">
              <a:solidFill>
                <a:srgbClr val="404040"/>
              </a:solidFill>
              <a:latin typeface="Montserrat"/>
              <a:ea typeface="Montserrat"/>
              <a:cs typeface="Montserrat"/>
              <a:sym typeface="Montserrat"/>
            </a:endParaRPr>
          </a:p>
        </p:txBody>
      </p:sp>
      <p:sp>
        <p:nvSpPr>
          <p:cNvPr id="502" name="Google Shape;502;p32"/>
          <p:cNvSpPr txBox="1"/>
          <p:nvPr/>
        </p:nvSpPr>
        <p:spPr>
          <a:xfrm>
            <a:off x="7940742" y="1608225"/>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Q3</a:t>
            </a:r>
            <a:endParaRPr sz="1100">
              <a:solidFill>
                <a:srgbClr val="404040"/>
              </a:solidFill>
              <a:latin typeface="Montserrat"/>
              <a:ea typeface="Montserrat"/>
              <a:cs typeface="Montserrat"/>
              <a:sym typeface="Montserrat"/>
            </a:endParaRPr>
          </a:p>
        </p:txBody>
      </p:sp>
      <p:sp>
        <p:nvSpPr>
          <p:cNvPr id="503" name="Google Shape;503;p32"/>
          <p:cNvSpPr txBox="1"/>
          <p:nvPr/>
        </p:nvSpPr>
        <p:spPr>
          <a:xfrm>
            <a:off x="8781990" y="1600200"/>
            <a:ext cx="4572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Q1</a:t>
            </a:r>
            <a:endParaRPr sz="1100">
              <a:solidFill>
                <a:srgbClr val="404040"/>
              </a:solidFill>
              <a:latin typeface="Montserrat"/>
              <a:ea typeface="Montserrat"/>
              <a:cs typeface="Montserrat"/>
              <a:sym typeface="Montserrat"/>
            </a:endParaRPr>
          </a:p>
        </p:txBody>
      </p:sp>
      <p:sp>
        <p:nvSpPr>
          <p:cNvPr id="504" name="Google Shape;504;p32"/>
          <p:cNvSpPr txBox="1"/>
          <p:nvPr/>
        </p:nvSpPr>
        <p:spPr>
          <a:xfrm>
            <a:off x="7337238" y="1374075"/>
            <a:ext cx="16641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2024</a:t>
            </a:r>
            <a:endParaRPr sz="1100" b="1">
              <a:solidFill>
                <a:srgbClr val="404040"/>
              </a:solidFill>
              <a:latin typeface="Montserrat"/>
              <a:ea typeface="Montserrat"/>
              <a:cs typeface="Montserrat"/>
              <a:sym typeface="Montserrat"/>
            </a:endParaRPr>
          </a:p>
        </p:txBody>
      </p:sp>
      <p:sp>
        <p:nvSpPr>
          <p:cNvPr id="505" name="Google Shape;505;p32"/>
          <p:cNvSpPr txBox="1"/>
          <p:nvPr/>
        </p:nvSpPr>
        <p:spPr>
          <a:xfrm>
            <a:off x="2326328" y="1371600"/>
            <a:ext cx="1664100" cy="183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2021</a:t>
            </a:r>
            <a:endParaRPr sz="1100" b="1">
              <a:solidFill>
                <a:srgbClr val="404040"/>
              </a:solidFill>
              <a:latin typeface="Montserrat"/>
              <a:ea typeface="Montserrat"/>
              <a:cs typeface="Montserrat"/>
              <a:sym typeface="Montserrat"/>
            </a:endParaRPr>
          </a:p>
        </p:txBody>
      </p:sp>
      <p:sp>
        <p:nvSpPr>
          <p:cNvPr id="506" name="Google Shape;506;p32"/>
          <p:cNvSpPr txBox="1"/>
          <p:nvPr/>
        </p:nvSpPr>
        <p:spPr>
          <a:xfrm>
            <a:off x="460953" y="1642225"/>
            <a:ext cx="1664100" cy="183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TASK</a:t>
            </a:r>
            <a:endParaRPr sz="1100" b="1">
              <a:solidFill>
                <a:srgbClr val="404040"/>
              </a:solidFill>
              <a:latin typeface="Montserrat"/>
              <a:ea typeface="Montserrat"/>
              <a:cs typeface="Montserrat"/>
              <a:sym typeface="Montserrat"/>
            </a:endParaRPr>
          </a:p>
        </p:txBody>
      </p:sp>
      <p:sp>
        <p:nvSpPr>
          <p:cNvPr id="507" name="Google Shape;507;p32"/>
          <p:cNvSpPr txBox="1"/>
          <p:nvPr/>
        </p:nvSpPr>
        <p:spPr>
          <a:xfrm>
            <a:off x="460950" y="6693231"/>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LA PLUIE LEASE UP</a:t>
            </a:r>
            <a:endParaRPr sz="1100" b="1">
              <a:solidFill>
                <a:srgbClr val="404040"/>
              </a:solidFill>
              <a:latin typeface="Montserrat"/>
              <a:ea typeface="Montserrat"/>
              <a:cs typeface="Montserrat"/>
              <a:sym typeface="Montserrat"/>
            </a:endParaRPr>
          </a:p>
        </p:txBody>
      </p:sp>
      <p:sp>
        <p:nvSpPr>
          <p:cNvPr id="508" name="Google Shape;508;p32"/>
          <p:cNvSpPr/>
          <p:nvPr/>
        </p:nvSpPr>
        <p:spPr>
          <a:xfrm>
            <a:off x="7364675" y="5760225"/>
            <a:ext cx="2811900" cy="375000"/>
          </a:xfrm>
          <a:prstGeom prst="rightArrow">
            <a:avLst>
              <a:gd name="adj1" fmla="val 50000"/>
              <a:gd name="adj2" fmla="val 50000"/>
            </a:avLst>
          </a:prstGeom>
          <a:solidFill>
            <a:srgbClr val="FCE5CD"/>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2"/>
          <p:cNvSpPr/>
          <p:nvPr/>
        </p:nvSpPr>
        <p:spPr>
          <a:xfrm>
            <a:off x="8187625" y="6597225"/>
            <a:ext cx="1989000" cy="375000"/>
          </a:xfrm>
          <a:prstGeom prst="rightArrow">
            <a:avLst>
              <a:gd name="adj1" fmla="val 50000"/>
              <a:gd name="adj2" fmla="val 50000"/>
            </a:avLst>
          </a:prstGeom>
          <a:solidFill>
            <a:srgbClr val="FCE5CD"/>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0" name="Google Shape;510;p32"/>
          <p:cNvCxnSpPr/>
          <p:nvPr/>
        </p:nvCxnSpPr>
        <p:spPr>
          <a:xfrm>
            <a:off x="457200" y="7315200"/>
            <a:ext cx="8694300" cy="0"/>
          </a:xfrm>
          <a:prstGeom prst="straightConnector1">
            <a:avLst/>
          </a:prstGeom>
          <a:noFill/>
          <a:ln w="9525" cap="flat" cmpd="sng">
            <a:solidFill>
              <a:srgbClr val="44546A"/>
            </a:solidFill>
            <a:prstDash val="solid"/>
            <a:round/>
            <a:headEnd type="none" w="med" len="med"/>
            <a:tailEnd type="none" w="med" len="med"/>
          </a:ln>
        </p:spPr>
      </p:cxnSp>
      <p:sp>
        <p:nvSpPr>
          <p:cNvPr id="511" name="Google Shape;511;p32"/>
          <p:cNvSpPr txBox="1"/>
          <p:nvPr/>
        </p:nvSpPr>
        <p:spPr>
          <a:xfrm>
            <a:off x="4475088" y="4479243"/>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160 DAYS</a:t>
            </a:r>
            <a:endParaRPr sz="1100" b="1">
              <a:solidFill>
                <a:srgbClr val="404040"/>
              </a:solidFill>
              <a:latin typeface="Montserrat"/>
              <a:ea typeface="Montserrat"/>
              <a:cs typeface="Montserrat"/>
              <a:sym typeface="Montserrat"/>
            </a:endParaRPr>
          </a:p>
        </p:txBody>
      </p:sp>
      <p:sp>
        <p:nvSpPr>
          <p:cNvPr id="512" name="Google Shape;512;p32"/>
          <p:cNvSpPr txBox="1"/>
          <p:nvPr/>
        </p:nvSpPr>
        <p:spPr>
          <a:xfrm>
            <a:off x="4744788" y="5028255"/>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59 DAYS</a:t>
            </a:r>
            <a:endParaRPr sz="1100" b="1">
              <a:solidFill>
                <a:srgbClr val="404040"/>
              </a:solidFill>
              <a:latin typeface="Montserrat"/>
              <a:ea typeface="Montserrat"/>
              <a:cs typeface="Montserrat"/>
              <a:sym typeface="Montserrat"/>
            </a:endParaRPr>
          </a:p>
        </p:txBody>
      </p:sp>
      <p:sp>
        <p:nvSpPr>
          <p:cNvPr id="513" name="Google Shape;513;p32"/>
          <p:cNvSpPr txBox="1"/>
          <p:nvPr/>
        </p:nvSpPr>
        <p:spPr>
          <a:xfrm>
            <a:off x="4744788" y="4753755"/>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59 DAYS</a:t>
            </a:r>
            <a:endParaRPr sz="1100" b="1">
              <a:solidFill>
                <a:srgbClr val="404040"/>
              </a:solidFill>
              <a:latin typeface="Montserrat"/>
              <a:ea typeface="Montserrat"/>
              <a:cs typeface="Montserrat"/>
              <a:sym typeface="Montserrat"/>
            </a:endParaRPr>
          </a:p>
        </p:txBody>
      </p:sp>
      <p:sp>
        <p:nvSpPr>
          <p:cNvPr id="514" name="Google Shape;514;p32"/>
          <p:cNvSpPr txBox="1"/>
          <p:nvPr/>
        </p:nvSpPr>
        <p:spPr>
          <a:xfrm>
            <a:off x="4744788" y="5302743"/>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124 DAYS</a:t>
            </a:r>
            <a:endParaRPr sz="1100" b="1">
              <a:solidFill>
                <a:srgbClr val="404040"/>
              </a:solidFill>
              <a:latin typeface="Montserrat"/>
              <a:ea typeface="Montserrat"/>
              <a:cs typeface="Montserrat"/>
              <a:sym typeface="Montserrat"/>
            </a:endParaRPr>
          </a:p>
        </p:txBody>
      </p:sp>
      <p:sp>
        <p:nvSpPr>
          <p:cNvPr id="515" name="Google Shape;515;p32"/>
          <p:cNvSpPr txBox="1"/>
          <p:nvPr/>
        </p:nvSpPr>
        <p:spPr>
          <a:xfrm>
            <a:off x="7364663" y="5577230"/>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573 DAYS</a:t>
            </a:r>
            <a:endParaRPr sz="1100" b="1">
              <a:solidFill>
                <a:srgbClr val="404040"/>
              </a:solidFill>
              <a:latin typeface="Montserrat"/>
              <a:ea typeface="Montserrat"/>
              <a:cs typeface="Montserrat"/>
              <a:sym typeface="Montserrat"/>
            </a:endParaRPr>
          </a:p>
        </p:txBody>
      </p:sp>
      <p:sp>
        <p:nvSpPr>
          <p:cNvPr id="516" name="Google Shape;516;p32"/>
          <p:cNvSpPr txBox="1"/>
          <p:nvPr/>
        </p:nvSpPr>
        <p:spPr>
          <a:xfrm>
            <a:off x="5567688" y="6126205"/>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312 DAYS</a:t>
            </a:r>
            <a:endParaRPr sz="1100" b="1">
              <a:solidFill>
                <a:srgbClr val="404040"/>
              </a:solidFill>
              <a:latin typeface="Montserrat"/>
              <a:ea typeface="Montserrat"/>
              <a:cs typeface="Montserrat"/>
              <a:sym typeface="Montserrat"/>
            </a:endParaRPr>
          </a:p>
        </p:txBody>
      </p:sp>
      <p:sp>
        <p:nvSpPr>
          <p:cNvPr id="517" name="Google Shape;517;p32"/>
          <p:cNvSpPr txBox="1"/>
          <p:nvPr/>
        </p:nvSpPr>
        <p:spPr>
          <a:xfrm>
            <a:off x="8187288" y="6409755"/>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573 DAYS</a:t>
            </a:r>
            <a:endParaRPr sz="1100" b="1">
              <a:solidFill>
                <a:srgbClr val="404040"/>
              </a:solidFill>
              <a:latin typeface="Montserrat"/>
              <a:ea typeface="Montserrat"/>
              <a:cs typeface="Montserrat"/>
              <a:sym typeface="Montserrat"/>
            </a:endParaRPr>
          </a:p>
        </p:txBody>
      </p:sp>
      <p:sp>
        <p:nvSpPr>
          <p:cNvPr id="518" name="Google Shape;518;p32"/>
          <p:cNvSpPr txBox="1"/>
          <p:nvPr/>
        </p:nvSpPr>
        <p:spPr>
          <a:xfrm>
            <a:off x="4177798" y="5851700"/>
            <a:ext cx="3186900" cy="183000"/>
          </a:xfrm>
          <a:prstGeom prst="rect">
            <a:avLst/>
          </a:prstGeom>
          <a:noFill/>
          <a:ln>
            <a:noFill/>
          </a:ln>
        </p:spPr>
        <p:txBody>
          <a:bodyPr spcFirstLastPara="1" wrap="square" lIns="91425" tIns="45700" rIns="91425" bIns="45700" anchor="ctr" anchorCtr="0">
            <a:noAutofit/>
          </a:bodyPr>
          <a:lstStyle/>
          <a:p>
            <a:pPr marL="0" marR="0" lvl="0" indent="0" algn="r"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ESTIMATED STABILIZATION Q2 2024</a:t>
            </a:r>
            <a:endParaRPr sz="1100" b="1">
              <a:solidFill>
                <a:srgbClr val="404040"/>
              </a:solidFill>
              <a:latin typeface="Montserrat"/>
              <a:ea typeface="Montserrat"/>
              <a:cs typeface="Montserrat"/>
              <a:sym typeface="Montserrat"/>
            </a:endParaRPr>
          </a:p>
        </p:txBody>
      </p:sp>
      <p:sp>
        <p:nvSpPr>
          <p:cNvPr id="519" name="Google Shape;519;p32"/>
          <p:cNvSpPr txBox="1"/>
          <p:nvPr/>
        </p:nvSpPr>
        <p:spPr>
          <a:xfrm>
            <a:off x="4946073" y="6684250"/>
            <a:ext cx="3241500" cy="183000"/>
          </a:xfrm>
          <a:prstGeom prst="rect">
            <a:avLst/>
          </a:prstGeom>
          <a:noFill/>
          <a:ln>
            <a:noFill/>
          </a:ln>
        </p:spPr>
        <p:txBody>
          <a:bodyPr spcFirstLastPara="1" wrap="square" lIns="91425" tIns="45700" rIns="91425" bIns="45700" anchor="ctr" anchorCtr="0">
            <a:noAutofit/>
          </a:bodyPr>
          <a:lstStyle/>
          <a:p>
            <a:pPr marL="0" marR="0" lvl="0" indent="0" algn="r" rtl="0">
              <a:lnSpc>
                <a:spcPct val="150000"/>
              </a:lnSpc>
              <a:spcBef>
                <a:spcPts val="0"/>
              </a:spcBef>
              <a:spcAft>
                <a:spcPts val="0"/>
              </a:spcAft>
              <a:buClr>
                <a:srgbClr val="000000"/>
              </a:buClr>
              <a:buSzPts val="1100"/>
              <a:buFont typeface="Arial"/>
              <a:buNone/>
            </a:pPr>
            <a:r>
              <a:rPr lang="en" sz="1100" b="1">
                <a:solidFill>
                  <a:srgbClr val="404040"/>
                </a:solidFill>
                <a:latin typeface="Montserrat"/>
                <a:ea typeface="Montserrat"/>
                <a:cs typeface="Montserrat"/>
                <a:sym typeface="Montserrat"/>
              </a:rPr>
              <a:t>ESTIMATED STABILIZATION Q4 2025</a:t>
            </a:r>
            <a:endParaRPr sz="1100" b="1">
              <a:solidFill>
                <a:srgbClr val="404040"/>
              </a:solidFill>
              <a:latin typeface="Montserrat"/>
              <a:ea typeface="Montserrat"/>
              <a:cs typeface="Montserrat"/>
              <a:sym typeface="Montserrat"/>
            </a:endParaRPr>
          </a:p>
        </p:txBody>
      </p:sp>
      <p:pic>
        <p:nvPicPr>
          <p:cNvPr id="520" name="Google Shape;520;p32"/>
          <p:cNvPicPr preferRelativeResize="0"/>
          <p:nvPr/>
        </p:nvPicPr>
        <p:blipFill rotWithShape="1">
          <a:blip r:embed="rId3">
            <a:alphaModFix/>
          </a:blip>
          <a:srcRect t="2883" b="2883"/>
          <a:stretch/>
        </p:blipFill>
        <p:spPr>
          <a:xfrm>
            <a:off x="10380850" y="0"/>
            <a:ext cx="3436749" cy="1947602"/>
          </a:xfrm>
          <a:prstGeom prst="rect">
            <a:avLst/>
          </a:prstGeom>
          <a:noFill/>
          <a:ln>
            <a:noFill/>
          </a:ln>
        </p:spPr>
      </p:pic>
      <p:sp>
        <p:nvSpPr>
          <p:cNvPr id="521" name="Google Shape;521;p32"/>
          <p:cNvSpPr txBox="1"/>
          <p:nvPr/>
        </p:nvSpPr>
        <p:spPr>
          <a:xfrm>
            <a:off x="10380850" y="91500"/>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FFFFFF"/>
                </a:solidFill>
                <a:latin typeface="Montserrat"/>
                <a:ea typeface="Montserrat"/>
                <a:cs typeface="Montserrat"/>
                <a:sym typeface="Montserrat"/>
              </a:rPr>
              <a:t>0-6 MONTHS</a:t>
            </a:r>
            <a:endParaRPr sz="1100" b="1">
              <a:solidFill>
                <a:srgbClr val="FFFFFF"/>
              </a:solidFill>
              <a:latin typeface="Montserrat"/>
              <a:ea typeface="Montserrat"/>
              <a:cs typeface="Montserrat"/>
              <a:sym typeface="Montserrat"/>
            </a:endParaRPr>
          </a:p>
        </p:txBody>
      </p:sp>
      <p:sp>
        <p:nvSpPr>
          <p:cNvPr id="522" name="Google Shape;522;p32"/>
          <p:cNvSpPr/>
          <p:nvPr/>
        </p:nvSpPr>
        <p:spPr>
          <a:xfrm>
            <a:off x="13980538" y="2341225"/>
            <a:ext cx="1157100" cy="1947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3" name="Google Shape;523;p32"/>
          <p:cNvPicPr preferRelativeResize="0"/>
          <p:nvPr/>
        </p:nvPicPr>
        <p:blipFill rotWithShape="1">
          <a:blip r:embed="rId4">
            <a:alphaModFix/>
          </a:blip>
          <a:srcRect t="2883" b="2883"/>
          <a:stretch/>
        </p:blipFill>
        <p:spPr>
          <a:xfrm>
            <a:off x="10380850" y="1947598"/>
            <a:ext cx="3436749" cy="1947580"/>
          </a:xfrm>
          <a:prstGeom prst="rect">
            <a:avLst/>
          </a:prstGeom>
          <a:noFill/>
          <a:ln>
            <a:noFill/>
          </a:ln>
        </p:spPr>
      </p:pic>
      <p:sp>
        <p:nvSpPr>
          <p:cNvPr id="524" name="Google Shape;524;p32"/>
          <p:cNvSpPr txBox="1"/>
          <p:nvPr/>
        </p:nvSpPr>
        <p:spPr>
          <a:xfrm>
            <a:off x="10380850" y="2039113"/>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FFFFFF"/>
                </a:solidFill>
                <a:latin typeface="Montserrat"/>
                <a:ea typeface="Montserrat"/>
                <a:cs typeface="Montserrat"/>
                <a:sym typeface="Montserrat"/>
              </a:rPr>
              <a:t>6-18 MONTHS</a:t>
            </a:r>
            <a:endParaRPr sz="1100" b="1">
              <a:solidFill>
                <a:srgbClr val="FFFFFF"/>
              </a:solidFill>
              <a:latin typeface="Montserrat"/>
              <a:ea typeface="Montserrat"/>
              <a:cs typeface="Montserrat"/>
              <a:sym typeface="Montserrat"/>
            </a:endParaRPr>
          </a:p>
        </p:txBody>
      </p:sp>
      <p:pic>
        <p:nvPicPr>
          <p:cNvPr id="525" name="Google Shape;525;p32"/>
          <p:cNvPicPr preferRelativeResize="0"/>
          <p:nvPr/>
        </p:nvPicPr>
        <p:blipFill rotWithShape="1">
          <a:blip r:embed="rId5">
            <a:alphaModFix/>
          </a:blip>
          <a:srcRect t="2883" b="2883"/>
          <a:stretch/>
        </p:blipFill>
        <p:spPr>
          <a:xfrm>
            <a:off x="10380850" y="3886200"/>
            <a:ext cx="3436749" cy="1947602"/>
          </a:xfrm>
          <a:prstGeom prst="rect">
            <a:avLst/>
          </a:prstGeom>
          <a:noFill/>
          <a:ln>
            <a:noFill/>
          </a:ln>
        </p:spPr>
      </p:pic>
      <p:sp>
        <p:nvSpPr>
          <p:cNvPr id="526" name="Google Shape;526;p32"/>
          <p:cNvSpPr txBox="1"/>
          <p:nvPr/>
        </p:nvSpPr>
        <p:spPr>
          <a:xfrm>
            <a:off x="10380850" y="3977700"/>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FFFFFF"/>
                </a:solidFill>
                <a:latin typeface="Montserrat"/>
                <a:ea typeface="Montserrat"/>
                <a:cs typeface="Montserrat"/>
                <a:sym typeface="Montserrat"/>
              </a:rPr>
              <a:t>18-24 MONTHS</a:t>
            </a:r>
            <a:endParaRPr sz="1100" b="1">
              <a:solidFill>
                <a:srgbClr val="FFFFFF"/>
              </a:solidFill>
              <a:latin typeface="Montserrat"/>
              <a:ea typeface="Montserrat"/>
              <a:cs typeface="Montserrat"/>
              <a:sym typeface="Montserrat"/>
            </a:endParaRPr>
          </a:p>
        </p:txBody>
      </p:sp>
      <p:pic>
        <p:nvPicPr>
          <p:cNvPr id="527" name="Google Shape;527;p32"/>
          <p:cNvPicPr preferRelativeResize="0"/>
          <p:nvPr/>
        </p:nvPicPr>
        <p:blipFill rotWithShape="1">
          <a:blip r:embed="rId6">
            <a:alphaModFix/>
          </a:blip>
          <a:srcRect t="2883" b="2883"/>
          <a:stretch/>
        </p:blipFill>
        <p:spPr>
          <a:xfrm>
            <a:off x="10380850" y="5833800"/>
            <a:ext cx="3436785" cy="1947602"/>
          </a:xfrm>
          <a:prstGeom prst="rect">
            <a:avLst/>
          </a:prstGeom>
          <a:noFill/>
          <a:ln>
            <a:noFill/>
          </a:ln>
        </p:spPr>
      </p:pic>
      <p:sp>
        <p:nvSpPr>
          <p:cNvPr id="528" name="Google Shape;528;p32"/>
          <p:cNvSpPr txBox="1"/>
          <p:nvPr/>
        </p:nvSpPr>
        <p:spPr>
          <a:xfrm>
            <a:off x="10380850" y="5925300"/>
            <a:ext cx="22203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b="1">
                <a:solidFill>
                  <a:srgbClr val="FFFFFF"/>
                </a:solidFill>
                <a:latin typeface="Montserrat"/>
                <a:ea typeface="Montserrat"/>
                <a:cs typeface="Montserrat"/>
                <a:sym typeface="Montserrat"/>
              </a:rPr>
              <a:t>24 MONTHS</a:t>
            </a:r>
            <a:endParaRPr sz="1100" b="1">
              <a:solidFill>
                <a:srgbClr val="FFFFFF"/>
              </a:solidFill>
              <a:latin typeface="Montserrat"/>
              <a:ea typeface="Montserrat"/>
              <a:cs typeface="Montserrat"/>
              <a:sym typeface="Montserrat"/>
            </a:endParaRPr>
          </a:p>
        </p:txBody>
      </p:sp>
      <p:sp>
        <p:nvSpPr>
          <p:cNvPr id="529" name="Google Shape;529;p32"/>
          <p:cNvSpPr txBox="1"/>
          <p:nvPr/>
        </p:nvSpPr>
        <p:spPr>
          <a:xfrm>
            <a:off x="3912738" y="4204743"/>
            <a:ext cx="1444800" cy="183000"/>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en" sz="1100">
                <a:solidFill>
                  <a:srgbClr val="404040"/>
                </a:solidFill>
                <a:latin typeface="Montserrat"/>
                <a:ea typeface="Montserrat"/>
                <a:cs typeface="Montserrat"/>
                <a:sym typeface="Montserrat"/>
              </a:rPr>
              <a:t>37 DAYS</a:t>
            </a:r>
            <a:endParaRPr sz="1100" b="1">
              <a:solidFill>
                <a:srgbClr val="404040"/>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3"/>
          <p:cNvSpPr txBox="1">
            <a:spLocks noGrp="1"/>
          </p:cNvSpPr>
          <p:nvPr>
            <p:ph type="title"/>
          </p:nvPr>
        </p:nvSpPr>
        <p:spPr>
          <a:xfrm>
            <a:off x="457200" y="6858000"/>
            <a:ext cx="12903300" cy="457200"/>
          </a:xfrm>
          <a:prstGeom prst="rect">
            <a:avLst/>
          </a:prstGeom>
        </p:spPr>
        <p:txBody>
          <a:bodyPr spcFirstLastPara="1" wrap="square" lIns="138150" tIns="138150" rIns="138150" bIns="138150" anchor="ctr" anchorCtr="0">
            <a:noAutofit/>
          </a:bodyPr>
          <a:lstStyle/>
          <a:p>
            <a:pPr marL="0" lvl="0" indent="0" algn="l" rtl="0">
              <a:spcBef>
                <a:spcPts val="0"/>
              </a:spcBef>
              <a:spcAft>
                <a:spcPts val="0"/>
              </a:spcAft>
              <a:buClr>
                <a:schemeClr val="dk1"/>
              </a:buClr>
              <a:buFont typeface="Arial"/>
              <a:buNone/>
            </a:pPr>
            <a:r>
              <a:rPr lang="en" sz="3800" b="1">
                <a:solidFill>
                  <a:srgbClr val="000000"/>
                </a:solidFill>
                <a:latin typeface="Comfortaa"/>
                <a:ea typeface="Comfortaa"/>
                <a:cs typeface="Comfortaa"/>
                <a:sym typeface="Comfortaa"/>
              </a:rPr>
              <a:t>FINANCIAL PLAN</a:t>
            </a:r>
            <a:endParaRPr sz="3800" b="1">
              <a:latin typeface="Comfortaa"/>
              <a:ea typeface="Comfortaa"/>
              <a:cs typeface="Comfortaa"/>
              <a:sym typeface="Comfortaa"/>
            </a:endParaRPr>
          </a:p>
        </p:txBody>
      </p:sp>
      <p:pic>
        <p:nvPicPr>
          <p:cNvPr id="535" name="Google Shape;535;p33"/>
          <p:cNvPicPr preferRelativeResize="0"/>
          <p:nvPr/>
        </p:nvPicPr>
        <p:blipFill rotWithShape="1">
          <a:blip r:embed="rId3">
            <a:alphaModFix/>
          </a:blip>
          <a:srcRect l="9412" t="27323" b="5227"/>
          <a:stretch/>
        </p:blipFill>
        <p:spPr>
          <a:xfrm>
            <a:off x="-25" y="0"/>
            <a:ext cx="13817596" cy="67437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0" name="Google Shape;540;p34"/>
          <p:cNvGrpSpPr/>
          <p:nvPr/>
        </p:nvGrpSpPr>
        <p:grpSpPr>
          <a:xfrm>
            <a:off x="3029276" y="2069043"/>
            <a:ext cx="7081351" cy="4532359"/>
            <a:chOff x="2902488" y="902232"/>
            <a:chExt cx="3339000" cy="3339000"/>
          </a:xfrm>
        </p:grpSpPr>
        <p:sp>
          <p:nvSpPr>
            <p:cNvPr id="541" name="Google Shape;541;p34"/>
            <p:cNvSpPr/>
            <p:nvPr/>
          </p:nvSpPr>
          <p:spPr>
            <a:xfrm rot="-5400000">
              <a:off x="2902488" y="902232"/>
              <a:ext cx="3339000" cy="3339000"/>
            </a:xfrm>
            <a:prstGeom prst="ellipse">
              <a:avLst/>
            </a:prstGeom>
            <a:noFill/>
            <a:ln w="19050" cap="flat" cmpd="sng">
              <a:solidFill>
                <a:srgbClr val="0D5DDF"/>
              </a:solidFill>
              <a:prstDash val="dash"/>
              <a:round/>
              <a:headEnd type="none" w="sm" len="sm"/>
              <a:tailEnd type="none" w="sm" len="sm"/>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542" name="Google Shape;542;p34"/>
            <p:cNvSpPr/>
            <p:nvPr/>
          </p:nvSpPr>
          <p:spPr>
            <a:xfrm>
              <a:off x="3123738" y="1123632"/>
              <a:ext cx="2896500" cy="2896200"/>
            </a:xfrm>
            <a:prstGeom prst="pie">
              <a:avLst>
                <a:gd name="adj1" fmla="val 21577108"/>
                <a:gd name="adj2" fmla="val 16214886"/>
              </a:avLst>
            </a:prstGeom>
            <a:solidFill>
              <a:srgbClr val="A1C3FA"/>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grpSp>
      <p:grpSp>
        <p:nvGrpSpPr>
          <p:cNvPr id="543" name="Google Shape;543;p34"/>
          <p:cNvGrpSpPr/>
          <p:nvPr/>
        </p:nvGrpSpPr>
        <p:grpSpPr>
          <a:xfrm>
            <a:off x="4655971" y="3191246"/>
            <a:ext cx="3851161" cy="2464903"/>
            <a:chOff x="3664038" y="1663782"/>
            <a:chExt cx="1815900" cy="1815900"/>
          </a:xfrm>
        </p:grpSpPr>
        <p:sp>
          <p:nvSpPr>
            <p:cNvPr id="544" name="Google Shape;544;p34"/>
            <p:cNvSpPr/>
            <p:nvPr/>
          </p:nvSpPr>
          <p:spPr>
            <a:xfrm>
              <a:off x="3664038" y="1663782"/>
              <a:ext cx="1815900" cy="1815900"/>
            </a:xfrm>
            <a:prstGeom prst="ellipse">
              <a:avLst/>
            </a:prstGeom>
            <a:solidFill>
              <a:srgbClr val="0C58D3"/>
            </a:solidFill>
            <a:ln>
              <a:noFill/>
            </a:ln>
            <a:effectLst>
              <a:outerShdw blurRad="228600" dist="50800" dir="5400000" algn="tl" rotWithShape="0">
                <a:srgbClr val="000000">
                  <a:alpha val="54900"/>
                </a:srgbClr>
              </a:outerShdw>
            </a:effectLst>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545" name="Google Shape;545;p34"/>
            <p:cNvSpPr txBox="1"/>
            <p:nvPr/>
          </p:nvSpPr>
          <p:spPr>
            <a:xfrm>
              <a:off x="3899988" y="2158482"/>
              <a:ext cx="1344000" cy="826500"/>
            </a:xfrm>
            <a:prstGeom prst="rect">
              <a:avLst/>
            </a:prstGeom>
            <a:noFill/>
            <a:ln>
              <a:noFill/>
            </a:ln>
          </p:spPr>
          <p:txBody>
            <a:bodyPr spcFirstLastPara="1" wrap="square" lIns="138150" tIns="138150" rIns="138150" bIns="138150" anchor="ctr" anchorCtr="0">
              <a:noAutofit/>
            </a:bodyPr>
            <a:lstStyle/>
            <a:p>
              <a:pPr marL="0" lvl="0" indent="0" algn="ctr" rtl="0">
                <a:lnSpc>
                  <a:spcPct val="115000"/>
                </a:lnSpc>
                <a:spcBef>
                  <a:spcPts val="0"/>
                </a:spcBef>
                <a:spcAft>
                  <a:spcPts val="0"/>
                </a:spcAft>
                <a:buNone/>
              </a:pPr>
              <a:r>
                <a:rPr lang="en" sz="2100" b="1">
                  <a:solidFill>
                    <a:srgbClr val="FFFFFF"/>
                  </a:solidFill>
                  <a:latin typeface="Roboto"/>
                  <a:ea typeface="Roboto"/>
                  <a:cs typeface="Roboto"/>
                  <a:sym typeface="Roboto"/>
                </a:rPr>
                <a:t>WHY</a:t>
              </a:r>
              <a:endParaRPr sz="2100" b="1">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2100" b="1">
                  <a:solidFill>
                    <a:srgbClr val="FFFFFF"/>
                  </a:solidFill>
                  <a:latin typeface="Roboto"/>
                  <a:ea typeface="Roboto"/>
                  <a:cs typeface="Roboto"/>
                  <a:sym typeface="Roboto"/>
                </a:rPr>
                <a:t>LA PLUIE</a:t>
              </a:r>
              <a:endParaRPr sz="2100" b="1">
                <a:solidFill>
                  <a:srgbClr val="FFFFFF"/>
                </a:solidFill>
                <a:latin typeface="Roboto"/>
                <a:ea typeface="Roboto"/>
                <a:cs typeface="Roboto"/>
                <a:sym typeface="Roboto"/>
              </a:endParaRPr>
            </a:p>
          </p:txBody>
        </p:sp>
      </p:grpSp>
      <p:grpSp>
        <p:nvGrpSpPr>
          <p:cNvPr id="546" name="Google Shape;546;p34"/>
          <p:cNvGrpSpPr/>
          <p:nvPr/>
        </p:nvGrpSpPr>
        <p:grpSpPr>
          <a:xfrm>
            <a:off x="5457742" y="1537983"/>
            <a:ext cx="2266287" cy="1450518"/>
            <a:chOff x="2859873" y="853971"/>
            <a:chExt cx="1068600" cy="1068600"/>
          </a:xfrm>
        </p:grpSpPr>
        <p:sp>
          <p:nvSpPr>
            <p:cNvPr id="547" name="Google Shape;547;p34"/>
            <p:cNvSpPr/>
            <p:nvPr/>
          </p:nvSpPr>
          <p:spPr>
            <a:xfrm>
              <a:off x="2859873" y="853971"/>
              <a:ext cx="1068600" cy="1068600"/>
            </a:xfrm>
            <a:prstGeom prst="ellipse">
              <a:avLst/>
            </a:prstGeom>
            <a:solidFill>
              <a:srgbClr val="0944A1"/>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548" name="Google Shape;548;p34"/>
            <p:cNvSpPr txBox="1"/>
            <p:nvPr/>
          </p:nvSpPr>
          <p:spPr>
            <a:xfrm>
              <a:off x="3012800" y="1022197"/>
              <a:ext cx="762600" cy="732300"/>
            </a:xfrm>
            <a:prstGeom prst="rect">
              <a:avLst/>
            </a:prstGeom>
            <a:noFill/>
            <a:ln>
              <a:noFill/>
            </a:ln>
          </p:spPr>
          <p:txBody>
            <a:bodyPr spcFirstLastPara="1" wrap="square" lIns="138150" tIns="138150" rIns="138150" bIns="138150" anchor="ctr" anchorCtr="0">
              <a:noAutofit/>
            </a:bodyPr>
            <a:lstStyle/>
            <a:p>
              <a:pPr marL="0" lvl="0" indent="0" algn="ctr" rtl="0">
                <a:lnSpc>
                  <a:spcPct val="115000"/>
                </a:lnSpc>
                <a:spcBef>
                  <a:spcPts val="0"/>
                </a:spcBef>
                <a:spcAft>
                  <a:spcPts val="0"/>
                </a:spcAft>
                <a:buNone/>
              </a:pPr>
              <a:r>
                <a:rPr lang="en" sz="1800" b="1">
                  <a:solidFill>
                    <a:srgbClr val="FFFFFF"/>
                  </a:solidFill>
                  <a:latin typeface="Roboto"/>
                  <a:ea typeface="Roboto"/>
                  <a:cs typeface="Roboto"/>
                  <a:sym typeface="Roboto"/>
                </a:rPr>
                <a:t>LOCATION</a:t>
              </a:r>
              <a:endParaRPr sz="1800" b="1">
                <a:solidFill>
                  <a:srgbClr val="FFFFFF"/>
                </a:solidFill>
                <a:latin typeface="Roboto"/>
                <a:ea typeface="Roboto"/>
                <a:cs typeface="Roboto"/>
                <a:sym typeface="Roboto"/>
              </a:endParaRPr>
            </a:p>
          </p:txBody>
        </p:sp>
      </p:grpSp>
      <p:grpSp>
        <p:nvGrpSpPr>
          <p:cNvPr id="549" name="Google Shape;549;p34"/>
          <p:cNvGrpSpPr/>
          <p:nvPr/>
        </p:nvGrpSpPr>
        <p:grpSpPr>
          <a:xfrm>
            <a:off x="2072463" y="3703278"/>
            <a:ext cx="2266287" cy="1450518"/>
            <a:chOff x="5214448" y="3234278"/>
            <a:chExt cx="1068600" cy="1068600"/>
          </a:xfrm>
        </p:grpSpPr>
        <p:sp>
          <p:nvSpPr>
            <p:cNvPr id="550" name="Google Shape;550;p34"/>
            <p:cNvSpPr/>
            <p:nvPr/>
          </p:nvSpPr>
          <p:spPr>
            <a:xfrm>
              <a:off x="5214448" y="3234278"/>
              <a:ext cx="1068600" cy="1068600"/>
            </a:xfrm>
            <a:prstGeom prst="ellipse">
              <a:avLst/>
            </a:prstGeom>
            <a:solidFill>
              <a:srgbClr val="0944A1"/>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551" name="Google Shape;551;p34"/>
            <p:cNvSpPr txBox="1"/>
            <p:nvPr/>
          </p:nvSpPr>
          <p:spPr>
            <a:xfrm>
              <a:off x="5315064" y="3402504"/>
              <a:ext cx="886800" cy="732300"/>
            </a:xfrm>
            <a:prstGeom prst="rect">
              <a:avLst/>
            </a:prstGeom>
            <a:noFill/>
            <a:ln>
              <a:noFill/>
            </a:ln>
          </p:spPr>
          <p:txBody>
            <a:bodyPr spcFirstLastPara="1" wrap="square" lIns="138150" tIns="138150" rIns="138150" bIns="138150" anchor="ctr" anchorCtr="0">
              <a:noAutofit/>
            </a:bodyPr>
            <a:lstStyle/>
            <a:p>
              <a:pPr marL="0" lvl="0" indent="0" algn="ctr" rtl="0">
                <a:lnSpc>
                  <a:spcPct val="115000"/>
                </a:lnSpc>
                <a:spcBef>
                  <a:spcPts val="0"/>
                </a:spcBef>
                <a:spcAft>
                  <a:spcPts val="0"/>
                </a:spcAft>
                <a:buNone/>
              </a:pPr>
              <a:r>
                <a:rPr lang="en" sz="1700" b="1">
                  <a:solidFill>
                    <a:srgbClr val="FFFFFF"/>
                  </a:solidFill>
                  <a:latin typeface="Roboto"/>
                  <a:ea typeface="Roboto"/>
                  <a:cs typeface="Roboto"/>
                  <a:sym typeface="Roboto"/>
                </a:rPr>
                <a:t>TIMING</a:t>
              </a:r>
              <a:endParaRPr sz="1700" b="1">
                <a:solidFill>
                  <a:srgbClr val="FFFFFF"/>
                </a:solidFill>
                <a:latin typeface="Roboto"/>
                <a:ea typeface="Roboto"/>
                <a:cs typeface="Roboto"/>
                <a:sym typeface="Roboto"/>
              </a:endParaRPr>
            </a:p>
          </p:txBody>
        </p:sp>
      </p:grpSp>
      <p:grpSp>
        <p:nvGrpSpPr>
          <p:cNvPr id="552" name="Google Shape;552;p34"/>
          <p:cNvGrpSpPr/>
          <p:nvPr/>
        </p:nvGrpSpPr>
        <p:grpSpPr>
          <a:xfrm>
            <a:off x="8828428" y="3703278"/>
            <a:ext cx="2266287" cy="1450518"/>
            <a:chOff x="5214448" y="3234278"/>
            <a:chExt cx="1068600" cy="1068600"/>
          </a:xfrm>
        </p:grpSpPr>
        <p:sp>
          <p:nvSpPr>
            <p:cNvPr id="553" name="Google Shape;553;p34"/>
            <p:cNvSpPr/>
            <p:nvPr/>
          </p:nvSpPr>
          <p:spPr>
            <a:xfrm>
              <a:off x="5214448" y="3234278"/>
              <a:ext cx="1068600" cy="1068600"/>
            </a:xfrm>
            <a:prstGeom prst="ellipse">
              <a:avLst/>
            </a:prstGeom>
            <a:solidFill>
              <a:srgbClr val="0944A1"/>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554" name="Google Shape;554;p34"/>
            <p:cNvSpPr txBox="1"/>
            <p:nvPr/>
          </p:nvSpPr>
          <p:spPr>
            <a:xfrm>
              <a:off x="5403304" y="3402503"/>
              <a:ext cx="762600" cy="732300"/>
            </a:xfrm>
            <a:prstGeom prst="rect">
              <a:avLst/>
            </a:prstGeom>
            <a:noFill/>
            <a:ln>
              <a:noFill/>
            </a:ln>
          </p:spPr>
          <p:txBody>
            <a:bodyPr spcFirstLastPara="1" wrap="square" lIns="138150" tIns="138150" rIns="138150" bIns="138150" anchor="ctr" anchorCtr="0">
              <a:noAutofit/>
            </a:bodyPr>
            <a:lstStyle/>
            <a:p>
              <a:pPr marL="0" lvl="0" indent="0" algn="ctr" rtl="0">
                <a:lnSpc>
                  <a:spcPct val="115000"/>
                </a:lnSpc>
                <a:spcBef>
                  <a:spcPts val="0"/>
                </a:spcBef>
                <a:spcAft>
                  <a:spcPts val="0"/>
                </a:spcAft>
                <a:buNone/>
              </a:pPr>
              <a:r>
                <a:rPr lang="en" sz="1800" b="1">
                  <a:solidFill>
                    <a:srgbClr val="FFFFFF"/>
                  </a:solidFill>
                  <a:latin typeface="Roboto"/>
                  <a:ea typeface="Roboto"/>
                  <a:cs typeface="Roboto"/>
                  <a:sym typeface="Roboto"/>
                </a:rPr>
                <a:t>TRANSIT</a:t>
              </a:r>
              <a:endParaRPr sz="1800" b="1">
                <a:solidFill>
                  <a:srgbClr val="FFFFFF"/>
                </a:solidFill>
                <a:latin typeface="Roboto"/>
                <a:ea typeface="Roboto"/>
                <a:cs typeface="Roboto"/>
                <a:sym typeface="Roboto"/>
              </a:endParaRPr>
            </a:p>
          </p:txBody>
        </p:sp>
      </p:grpSp>
      <p:grpSp>
        <p:nvGrpSpPr>
          <p:cNvPr id="555" name="Google Shape;555;p34"/>
          <p:cNvGrpSpPr/>
          <p:nvPr/>
        </p:nvGrpSpPr>
        <p:grpSpPr>
          <a:xfrm>
            <a:off x="5436811" y="5864781"/>
            <a:ext cx="2266287" cy="1450518"/>
            <a:chOff x="5214448" y="3234278"/>
            <a:chExt cx="1068600" cy="1068600"/>
          </a:xfrm>
        </p:grpSpPr>
        <p:sp>
          <p:nvSpPr>
            <p:cNvPr id="556" name="Google Shape;556;p34"/>
            <p:cNvSpPr/>
            <p:nvPr/>
          </p:nvSpPr>
          <p:spPr>
            <a:xfrm>
              <a:off x="5214448" y="3234278"/>
              <a:ext cx="1068600" cy="1068600"/>
            </a:xfrm>
            <a:prstGeom prst="ellipse">
              <a:avLst/>
            </a:prstGeom>
            <a:solidFill>
              <a:srgbClr val="0944A1"/>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557" name="Google Shape;557;p34"/>
            <p:cNvSpPr txBox="1"/>
            <p:nvPr/>
          </p:nvSpPr>
          <p:spPr>
            <a:xfrm>
              <a:off x="5367375" y="3458639"/>
              <a:ext cx="762600" cy="732300"/>
            </a:xfrm>
            <a:prstGeom prst="rect">
              <a:avLst/>
            </a:prstGeom>
            <a:noFill/>
            <a:ln>
              <a:noFill/>
            </a:ln>
          </p:spPr>
          <p:txBody>
            <a:bodyPr spcFirstLastPara="1" wrap="square" lIns="138150" tIns="138150" rIns="138150" bIns="138150" anchor="ctr" anchorCtr="0">
              <a:noAutofit/>
            </a:bodyPr>
            <a:lstStyle/>
            <a:p>
              <a:pPr marL="0" lvl="0" indent="0" algn="ctr" rtl="0">
                <a:lnSpc>
                  <a:spcPct val="115000"/>
                </a:lnSpc>
                <a:spcBef>
                  <a:spcPts val="0"/>
                </a:spcBef>
                <a:spcAft>
                  <a:spcPts val="0"/>
                </a:spcAft>
                <a:buNone/>
              </a:pPr>
              <a:r>
                <a:rPr lang="en" sz="1800" b="1">
                  <a:solidFill>
                    <a:srgbClr val="FFFFFF"/>
                  </a:solidFill>
                  <a:latin typeface="Roboto"/>
                  <a:ea typeface="Roboto"/>
                  <a:cs typeface="Roboto"/>
                  <a:sym typeface="Roboto"/>
                </a:rPr>
                <a:t>AMENITIES</a:t>
              </a:r>
              <a:endParaRPr sz="1800" b="1">
                <a:solidFill>
                  <a:srgbClr val="FFFFFF"/>
                </a:solidFill>
                <a:latin typeface="Roboto"/>
                <a:ea typeface="Roboto"/>
                <a:cs typeface="Roboto"/>
                <a:sym typeface="Roboto"/>
              </a:endParaRPr>
            </a:p>
          </p:txBody>
        </p:sp>
      </p:grpSp>
      <p:sp>
        <p:nvSpPr>
          <p:cNvPr id="558" name="Google Shape;558;p34"/>
          <p:cNvSpPr txBox="1"/>
          <p:nvPr/>
        </p:nvSpPr>
        <p:spPr>
          <a:xfrm>
            <a:off x="460950" y="457200"/>
            <a:ext cx="8686800" cy="6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800" b="1">
                <a:solidFill>
                  <a:srgbClr val="404040"/>
                </a:solidFill>
                <a:latin typeface="Comfortaa"/>
                <a:ea typeface="Comfortaa"/>
                <a:cs typeface="Comfortaa"/>
                <a:sym typeface="Comfortaa"/>
              </a:rPr>
              <a:t>FINANCIAL PLAN</a:t>
            </a:r>
            <a:endParaRPr sz="2800" b="1">
              <a:solidFill>
                <a:srgbClr val="404040"/>
              </a:solidFill>
              <a:latin typeface="Comfortaa"/>
              <a:ea typeface="Comfortaa"/>
              <a:cs typeface="Comfortaa"/>
              <a:sym typeface="Comfortaa"/>
            </a:endParaRPr>
          </a:p>
          <a:p>
            <a:pPr marL="0" lvl="0" indent="0" algn="l" rtl="0">
              <a:spcBef>
                <a:spcPts val="0"/>
              </a:spcBef>
              <a:spcAft>
                <a:spcPts val="0"/>
              </a:spcAft>
              <a:buNone/>
            </a:pPr>
            <a:r>
              <a:rPr lang="en" sz="2400">
                <a:solidFill>
                  <a:srgbClr val="404040"/>
                </a:solidFill>
                <a:latin typeface="Comfortaa"/>
                <a:ea typeface="Comfortaa"/>
                <a:cs typeface="Comfortaa"/>
                <a:sym typeface="Comfortaa"/>
              </a:rPr>
              <a:t>MARKET RATE</a:t>
            </a:r>
            <a:endParaRPr sz="2400">
              <a:solidFill>
                <a:srgbClr val="404040"/>
              </a:solidFill>
              <a:latin typeface="Comfortaa"/>
              <a:ea typeface="Comfortaa"/>
              <a:cs typeface="Comfortaa"/>
              <a:sym typeface="Comforta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35"/>
          <p:cNvSpPr/>
          <p:nvPr/>
        </p:nvSpPr>
        <p:spPr>
          <a:xfrm>
            <a:off x="4282749" y="1720998"/>
            <a:ext cx="898200" cy="55800"/>
          </a:xfrm>
          <a:prstGeom prst="roundRect">
            <a:avLst>
              <a:gd name="adj" fmla="val 50000"/>
            </a:avLst>
          </a:prstGeom>
          <a:solidFill>
            <a:srgbClr val="0C58D3"/>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grpSp>
        <p:nvGrpSpPr>
          <p:cNvPr id="564" name="Google Shape;564;p35"/>
          <p:cNvGrpSpPr/>
          <p:nvPr/>
        </p:nvGrpSpPr>
        <p:grpSpPr>
          <a:xfrm>
            <a:off x="1244577" y="1371631"/>
            <a:ext cx="2651981" cy="2514630"/>
            <a:chOff x="571536" y="1957150"/>
            <a:chExt cx="1755000" cy="1897977"/>
          </a:xfrm>
        </p:grpSpPr>
        <p:sp>
          <p:nvSpPr>
            <p:cNvPr id="565" name="Google Shape;565;p35"/>
            <p:cNvSpPr/>
            <p:nvPr/>
          </p:nvSpPr>
          <p:spPr>
            <a:xfrm>
              <a:off x="1151886" y="1957150"/>
              <a:ext cx="594300" cy="594300"/>
            </a:xfrm>
            <a:prstGeom prst="ellipse">
              <a:avLst/>
            </a:prstGeom>
            <a:noFill/>
            <a:ln w="38100" cap="flat" cmpd="sng">
              <a:solidFill>
                <a:srgbClr val="0C58D3"/>
              </a:solidFill>
              <a:prstDash val="solid"/>
              <a:round/>
              <a:headEnd type="none" w="sm" len="sm"/>
              <a:tailEnd type="none" w="sm" len="sm"/>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566" name="Google Shape;566;p35"/>
            <p:cNvSpPr txBox="1"/>
            <p:nvPr/>
          </p:nvSpPr>
          <p:spPr>
            <a:xfrm>
              <a:off x="1101466" y="2118324"/>
              <a:ext cx="742500" cy="321000"/>
            </a:xfrm>
            <a:prstGeom prst="rect">
              <a:avLst/>
            </a:prstGeom>
            <a:noFill/>
            <a:ln>
              <a:noFill/>
            </a:ln>
          </p:spPr>
          <p:txBody>
            <a:bodyPr spcFirstLastPara="1" wrap="square" lIns="138150" tIns="138150" rIns="138150" bIns="138150" anchor="t" anchorCtr="0">
              <a:noAutofit/>
            </a:bodyPr>
            <a:lstStyle/>
            <a:p>
              <a:pPr marL="0" lvl="0" indent="0" algn="ctr" rtl="0">
                <a:lnSpc>
                  <a:spcPct val="115000"/>
                </a:lnSpc>
                <a:spcBef>
                  <a:spcPts val="0"/>
                </a:spcBef>
                <a:spcAft>
                  <a:spcPts val="0"/>
                </a:spcAft>
                <a:buNone/>
              </a:pPr>
              <a:r>
                <a:rPr lang="en" sz="1200" b="1">
                  <a:solidFill>
                    <a:srgbClr val="0C58D3"/>
                  </a:solidFill>
                  <a:latin typeface="Roboto"/>
                  <a:ea typeface="Roboto"/>
                  <a:cs typeface="Roboto"/>
                  <a:sym typeface="Roboto"/>
                </a:rPr>
                <a:t>Q4-2022</a:t>
              </a:r>
              <a:endParaRPr sz="1200" b="1">
                <a:solidFill>
                  <a:srgbClr val="0C58D3"/>
                </a:solidFill>
                <a:latin typeface="Roboto"/>
                <a:ea typeface="Roboto"/>
                <a:cs typeface="Roboto"/>
                <a:sym typeface="Roboto"/>
              </a:endParaRPr>
            </a:p>
            <a:p>
              <a:pPr marL="0" lvl="0" indent="0" algn="ctr" rtl="0">
                <a:lnSpc>
                  <a:spcPct val="115000"/>
                </a:lnSpc>
                <a:spcBef>
                  <a:spcPts val="2400"/>
                </a:spcBef>
                <a:spcAft>
                  <a:spcPts val="2400"/>
                </a:spcAft>
                <a:buNone/>
              </a:pPr>
              <a:endParaRPr sz="1200" b="1">
                <a:solidFill>
                  <a:srgbClr val="0C58D3"/>
                </a:solidFill>
                <a:latin typeface="Roboto"/>
                <a:ea typeface="Roboto"/>
                <a:cs typeface="Roboto"/>
                <a:sym typeface="Roboto"/>
              </a:endParaRPr>
            </a:p>
          </p:txBody>
        </p:sp>
        <p:sp>
          <p:nvSpPr>
            <p:cNvPr id="567" name="Google Shape;567;p35"/>
            <p:cNvSpPr txBox="1"/>
            <p:nvPr/>
          </p:nvSpPr>
          <p:spPr>
            <a:xfrm>
              <a:off x="594488" y="2660925"/>
              <a:ext cx="1709100" cy="446400"/>
            </a:xfrm>
            <a:prstGeom prst="rect">
              <a:avLst/>
            </a:prstGeom>
            <a:noFill/>
            <a:ln>
              <a:noFill/>
            </a:ln>
          </p:spPr>
          <p:txBody>
            <a:bodyPr spcFirstLastPara="1" wrap="square" lIns="138150" tIns="138150" rIns="138150" bIns="138150" anchor="b" anchorCtr="0">
              <a:noAutofit/>
            </a:bodyPr>
            <a:lstStyle/>
            <a:p>
              <a:pPr marL="0" lvl="0" indent="0" algn="ctr" rtl="0">
                <a:lnSpc>
                  <a:spcPct val="115000"/>
                </a:lnSpc>
                <a:spcBef>
                  <a:spcPts val="0"/>
                </a:spcBef>
                <a:spcAft>
                  <a:spcPts val="0"/>
                </a:spcAft>
                <a:buNone/>
              </a:pPr>
              <a:r>
                <a:rPr lang="en" sz="1500" b="1">
                  <a:solidFill>
                    <a:srgbClr val="0C58D3"/>
                  </a:solidFill>
                  <a:latin typeface="Roboto"/>
                  <a:ea typeface="Roboto"/>
                  <a:cs typeface="Roboto"/>
                  <a:sym typeface="Roboto"/>
                </a:rPr>
                <a:t>Closing/Construction Start</a:t>
              </a:r>
              <a:endParaRPr sz="1500" b="1">
                <a:solidFill>
                  <a:srgbClr val="0C58D3"/>
                </a:solidFill>
                <a:latin typeface="Roboto"/>
                <a:ea typeface="Roboto"/>
                <a:cs typeface="Roboto"/>
                <a:sym typeface="Roboto"/>
              </a:endParaRPr>
            </a:p>
          </p:txBody>
        </p:sp>
        <p:sp>
          <p:nvSpPr>
            <p:cNvPr id="568" name="Google Shape;568;p35"/>
            <p:cNvSpPr txBox="1"/>
            <p:nvPr/>
          </p:nvSpPr>
          <p:spPr>
            <a:xfrm>
              <a:off x="571536" y="3117727"/>
              <a:ext cx="1755000" cy="737400"/>
            </a:xfrm>
            <a:prstGeom prst="rect">
              <a:avLst/>
            </a:prstGeom>
            <a:noFill/>
            <a:ln>
              <a:noFill/>
            </a:ln>
          </p:spPr>
          <p:txBody>
            <a:bodyPr spcFirstLastPara="1" wrap="square" lIns="138150" tIns="138150" rIns="138150" bIns="138150" anchor="t" anchorCtr="0">
              <a:noAutofit/>
            </a:bodyPr>
            <a:lstStyle/>
            <a:p>
              <a:pPr marL="0" lvl="0" indent="0" algn="ctr" rtl="0">
                <a:lnSpc>
                  <a:spcPct val="115000"/>
                </a:lnSpc>
                <a:spcBef>
                  <a:spcPts val="0"/>
                </a:spcBef>
                <a:spcAft>
                  <a:spcPts val="2400"/>
                </a:spcAft>
                <a:buNone/>
              </a:pPr>
              <a:endParaRPr sz="1200">
                <a:solidFill>
                  <a:srgbClr val="0C58D3"/>
                </a:solidFill>
                <a:latin typeface="Roboto"/>
                <a:ea typeface="Roboto"/>
                <a:cs typeface="Roboto"/>
                <a:sym typeface="Roboto"/>
              </a:endParaRPr>
            </a:p>
          </p:txBody>
        </p:sp>
      </p:grpSp>
      <p:grpSp>
        <p:nvGrpSpPr>
          <p:cNvPr id="569" name="Google Shape;569;p35"/>
          <p:cNvGrpSpPr/>
          <p:nvPr/>
        </p:nvGrpSpPr>
        <p:grpSpPr>
          <a:xfrm>
            <a:off x="5604950" y="1371605"/>
            <a:ext cx="2582625" cy="2514630"/>
            <a:chOff x="2699423" y="1957150"/>
            <a:chExt cx="1709103" cy="1897977"/>
          </a:xfrm>
        </p:grpSpPr>
        <p:sp>
          <p:nvSpPr>
            <p:cNvPr id="570" name="Google Shape;570;p35"/>
            <p:cNvSpPr/>
            <p:nvPr/>
          </p:nvSpPr>
          <p:spPr>
            <a:xfrm>
              <a:off x="3256823" y="1957150"/>
              <a:ext cx="594300" cy="594300"/>
            </a:xfrm>
            <a:prstGeom prst="ellipse">
              <a:avLst/>
            </a:prstGeom>
            <a:noFill/>
            <a:ln w="38100" cap="flat" cmpd="sng">
              <a:solidFill>
                <a:srgbClr val="0C58D3"/>
              </a:solidFill>
              <a:prstDash val="solid"/>
              <a:round/>
              <a:headEnd type="none" w="sm" len="sm"/>
              <a:tailEnd type="none" w="sm" len="sm"/>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571" name="Google Shape;571;p35"/>
            <p:cNvSpPr txBox="1"/>
            <p:nvPr/>
          </p:nvSpPr>
          <p:spPr>
            <a:xfrm>
              <a:off x="2699425" y="2660925"/>
              <a:ext cx="1709100" cy="446400"/>
            </a:xfrm>
            <a:prstGeom prst="rect">
              <a:avLst/>
            </a:prstGeom>
            <a:noFill/>
            <a:ln>
              <a:noFill/>
            </a:ln>
          </p:spPr>
          <p:txBody>
            <a:bodyPr spcFirstLastPara="1" wrap="square" lIns="138150" tIns="138150" rIns="138150" bIns="138150" anchor="b" anchorCtr="0">
              <a:noAutofit/>
            </a:bodyPr>
            <a:lstStyle/>
            <a:p>
              <a:pPr marL="0" lvl="0" indent="0" algn="ctr" rtl="0">
                <a:lnSpc>
                  <a:spcPct val="115000"/>
                </a:lnSpc>
                <a:spcBef>
                  <a:spcPts val="0"/>
                </a:spcBef>
                <a:spcAft>
                  <a:spcPts val="0"/>
                </a:spcAft>
                <a:buNone/>
              </a:pPr>
              <a:r>
                <a:rPr lang="en" sz="1500" b="1">
                  <a:solidFill>
                    <a:srgbClr val="0C58D3"/>
                  </a:solidFill>
                  <a:latin typeface="Roboto"/>
                  <a:ea typeface="Roboto"/>
                  <a:cs typeface="Roboto"/>
                  <a:sym typeface="Roboto"/>
                </a:rPr>
                <a:t>Delivery</a:t>
              </a:r>
              <a:endParaRPr sz="1500" b="1">
                <a:solidFill>
                  <a:srgbClr val="0C58D3"/>
                </a:solidFill>
                <a:latin typeface="Roboto"/>
                <a:ea typeface="Roboto"/>
                <a:cs typeface="Roboto"/>
                <a:sym typeface="Roboto"/>
              </a:endParaRPr>
            </a:p>
          </p:txBody>
        </p:sp>
        <p:sp>
          <p:nvSpPr>
            <p:cNvPr id="572" name="Google Shape;572;p35"/>
            <p:cNvSpPr txBox="1"/>
            <p:nvPr/>
          </p:nvSpPr>
          <p:spPr>
            <a:xfrm>
              <a:off x="2699423" y="3117727"/>
              <a:ext cx="1709100" cy="737400"/>
            </a:xfrm>
            <a:prstGeom prst="rect">
              <a:avLst/>
            </a:prstGeom>
            <a:noFill/>
            <a:ln>
              <a:noFill/>
            </a:ln>
          </p:spPr>
          <p:txBody>
            <a:bodyPr spcFirstLastPara="1" wrap="square" lIns="138150" tIns="138150" rIns="138150" bIns="138150" anchor="t" anchorCtr="0">
              <a:noAutofit/>
            </a:bodyPr>
            <a:lstStyle/>
            <a:p>
              <a:pPr marL="0" lvl="0" indent="0" algn="ctr" rtl="0">
                <a:lnSpc>
                  <a:spcPct val="115000"/>
                </a:lnSpc>
                <a:spcBef>
                  <a:spcPts val="0"/>
                </a:spcBef>
                <a:spcAft>
                  <a:spcPts val="2400"/>
                </a:spcAft>
                <a:buNone/>
              </a:pPr>
              <a:endParaRPr sz="1200">
                <a:solidFill>
                  <a:srgbClr val="0C58D3"/>
                </a:solidFill>
                <a:latin typeface="Roboto"/>
                <a:ea typeface="Roboto"/>
                <a:cs typeface="Roboto"/>
                <a:sym typeface="Roboto"/>
              </a:endParaRPr>
            </a:p>
          </p:txBody>
        </p:sp>
        <p:sp>
          <p:nvSpPr>
            <p:cNvPr id="573" name="Google Shape;573;p35"/>
            <p:cNvSpPr txBox="1"/>
            <p:nvPr/>
          </p:nvSpPr>
          <p:spPr>
            <a:xfrm>
              <a:off x="3211320" y="2118324"/>
              <a:ext cx="669600" cy="321000"/>
            </a:xfrm>
            <a:prstGeom prst="rect">
              <a:avLst/>
            </a:prstGeom>
            <a:noFill/>
            <a:ln>
              <a:noFill/>
            </a:ln>
          </p:spPr>
          <p:txBody>
            <a:bodyPr spcFirstLastPara="1" wrap="square" lIns="138150" tIns="138150" rIns="138150" bIns="138150" anchor="t" anchorCtr="0">
              <a:noAutofit/>
            </a:bodyPr>
            <a:lstStyle/>
            <a:p>
              <a:pPr marL="0" lvl="0" indent="0" algn="ctr" rtl="0">
                <a:lnSpc>
                  <a:spcPct val="115000"/>
                </a:lnSpc>
                <a:spcBef>
                  <a:spcPts val="0"/>
                </a:spcBef>
                <a:spcAft>
                  <a:spcPts val="2400"/>
                </a:spcAft>
                <a:buNone/>
              </a:pPr>
              <a:r>
                <a:rPr lang="en" sz="1200" b="1">
                  <a:solidFill>
                    <a:srgbClr val="0C58D3"/>
                  </a:solidFill>
                  <a:latin typeface="Roboto"/>
                  <a:ea typeface="Roboto"/>
                  <a:cs typeface="Roboto"/>
                  <a:sym typeface="Roboto"/>
                </a:rPr>
                <a:t>Q2-2024</a:t>
              </a:r>
              <a:endParaRPr sz="1200" b="1">
                <a:solidFill>
                  <a:srgbClr val="0C58D3"/>
                </a:solidFill>
                <a:latin typeface="Roboto"/>
                <a:ea typeface="Roboto"/>
                <a:cs typeface="Roboto"/>
                <a:sym typeface="Roboto"/>
              </a:endParaRPr>
            </a:p>
          </p:txBody>
        </p:sp>
      </p:grpSp>
      <p:grpSp>
        <p:nvGrpSpPr>
          <p:cNvPr id="574" name="Google Shape;574;p35"/>
          <p:cNvGrpSpPr/>
          <p:nvPr/>
        </p:nvGrpSpPr>
        <p:grpSpPr>
          <a:xfrm>
            <a:off x="9209010" y="1371624"/>
            <a:ext cx="3346404" cy="2024455"/>
            <a:chOff x="6094243" y="1969442"/>
            <a:chExt cx="2214549" cy="1339723"/>
          </a:xfrm>
        </p:grpSpPr>
        <p:sp>
          <p:nvSpPr>
            <p:cNvPr id="575" name="Google Shape;575;p35"/>
            <p:cNvSpPr/>
            <p:nvPr/>
          </p:nvSpPr>
          <p:spPr>
            <a:xfrm>
              <a:off x="7187957" y="1969442"/>
              <a:ext cx="594300" cy="594300"/>
            </a:xfrm>
            <a:prstGeom prst="ellipse">
              <a:avLst/>
            </a:prstGeom>
            <a:noFill/>
            <a:ln w="38100" cap="flat" cmpd="sng">
              <a:solidFill>
                <a:srgbClr val="858585"/>
              </a:solidFill>
              <a:prstDash val="solid"/>
              <a:round/>
              <a:headEnd type="none" w="sm" len="sm"/>
              <a:tailEnd type="none" w="sm" len="sm"/>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576" name="Google Shape;576;p35"/>
            <p:cNvSpPr txBox="1"/>
            <p:nvPr/>
          </p:nvSpPr>
          <p:spPr>
            <a:xfrm>
              <a:off x="6599691" y="2571768"/>
              <a:ext cx="1709100" cy="446400"/>
            </a:xfrm>
            <a:prstGeom prst="rect">
              <a:avLst/>
            </a:prstGeom>
            <a:noFill/>
            <a:ln>
              <a:noFill/>
            </a:ln>
          </p:spPr>
          <p:txBody>
            <a:bodyPr spcFirstLastPara="1" wrap="square" lIns="138150" tIns="138150" rIns="138150" bIns="138150" anchor="b" anchorCtr="0">
              <a:noAutofit/>
            </a:bodyPr>
            <a:lstStyle/>
            <a:p>
              <a:pPr marL="0" lvl="0" indent="0" algn="ctr" rtl="0">
                <a:lnSpc>
                  <a:spcPct val="115000"/>
                </a:lnSpc>
                <a:spcBef>
                  <a:spcPts val="0"/>
                </a:spcBef>
                <a:spcAft>
                  <a:spcPts val="0"/>
                </a:spcAft>
                <a:buNone/>
              </a:pPr>
              <a:r>
                <a:rPr lang="en" sz="1500" b="1">
                  <a:solidFill>
                    <a:srgbClr val="858585"/>
                  </a:solidFill>
                  <a:latin typeface="Roboto"/>
                  <a:ea typeface="Roboto"/>
                  <a:cs typeface="Roboto"/>
                  <a:sym typeface="Roboto"/>
                </a:rPr>
                <a:t>Lease Up</a:t>
              </a:r>
              <a:endParaRPr sz="1500" b="1">
                <a:solidFill>
                  <a:srgbClr val="858585"/>
                </a:solidFill>
                <a:latin typeface="Roboto"/>
                <a:ea typeface="Roboto"/>
                <a:cs typeface="Roboto"/>
                <a:sym typeface="Roboto"/>
              </a:endParaRPr>
            </a:p>
          </p:txBody>
        </p:sp>
        <p:sp>
          <p:nvSpPr>
            <p:cNvPr id="577" name="Google Shape;577;p35"/>
            <p:cNvSpPr txBox="1"/>
            <p:nvPr/>
          </p:nvSpPr>
          <p:spPr>
            <a:xfrm>
              <a:off x="6094243" y="2571765"/>
              <a:ext cx="1709100" cy="737400"/>
            </a:xfrm>
            <a:prstGeom prst="rect">
              <a:avLst/>
            </a:prstGeom>
            <a:noFill/>
            <a:ln>
              <a:noFill/>
            </a:ln>
          </p:spPr>
          <p:txBody>
            <a:bodyPr spcFirstLastPara="1" wrap="square" lIns="138150" tIns="138150" rIns="138150" bIns="138150" anchor="t" anchorCtr="0">
              <a:noAutofit/>
            </a:bodyPr>
            <a:lstStyle/>
            <a:p>
              <a:pPr marL="0" lvl="0" indent="0" algn="ctr" rtl="0">
                <a:lnSpc>
                  <a:spcPct val="115000"/>
                </a:lnSpc>
                <a:spcBef>
                  <a:spcPts val="0"/>
                </a:spcBef>
                <a:spcAft>
                  <a:spcPts val="2400"/>
                </a:spcAft>
                <a:buNone/>
              </a:pPr>
              <a:endParaRPr sz="1200">
                <a:solidFill>
                  <a:srgbClr val="858585"/>
                </a:solidFill>
                <a:latin typeface="Roboto"/>
                <a:ea typeface="Roboto"/>
                <a:cs typeface="Roboto"/>
                <a:sym typeface="Roboto"/>
              </a:endParaRPr>
            </a:p>
          </p:txBody>
        </p:sp>
        <p:sp>
          <p:nvSpPr>
            <p:cNvPr id="578" name="Google Shape;578;p35"/>
            <p:cNvSpPr txBox="1"/>
            <p:nvPr/>
          </p:nvSpPr>
          <p:spPr>
            <a:xfrm>
              <a:off x="7187958" y="2093798"/>
              <a:ext cx="594300" cy="321000"/>
            </a:xfrm>
            <a:prstGeom prst="rect">
              <a:avLst/>
            </a:prstGeom>
            <a:noFill/>
            <a:ln>
              <a:noFill/>
            </a:ln>
          </p:spPr>
          <p:txBody>
            <a:bodyPr spcFirstLastPara="1" wrap="square" lIns="138150" tIns="138150" rIns="138150" bIns="138150" anchor="t" anchorCtr="0">
              <a:noAutofit/>
            </a:bodyPr>
            <a:lstStyle/>
            <a:p>
              <a:pPr marL="0" lvl="0" indent="0" algn="ctr" rtl="0">
                <a:lnSpc>
                  <a:spcPct val="115000"/>
                </a:lnSpc>
                <a:spcBef>
                  <a:spcPts val="0"/>
                </a:spcBef>
                <a:spcAft>
                  <a:spcPts val="2400"/>
                </a:spcAft>
                <a:buNone/>
              </a:pPr>
              <a:r>
                <a:rPr lang="en" sz="1200" b="1">
                  <a:solidFill>
                    <a:srgbClr val="858585"/>
                  </a:solidFill>
                  <a:latin typeface="Roboto"/>
                  <a:ea typeface="Roboto"/>
                  <a:cs typeface="Roboto"/>
                  <a:sym typeface="Roboto"/>
                </a:rPr>
                <a:t>Q4-2025</a:t>
              </a:r>
              <a:endParaRPr sz="1200" b="1">
                <a:solidFill>
                  <a:srgbClr val="858585"/>
                </a:solidFill>
                <a:latin typeface="Roboto"/>
                <a:ea typeface="Roboto"/>
                <a:cs typeface="Roboto"/>
                <a:sym typeface="Roboto"/>
              </a:endParaRPr>
            </a:p>
          </p:txBody>
        </p:sp>
      </p:grpSp>
      <p:sp>
        <p:nvSpPr>
          <p:cNvPr id="579" name="Google Shape;579;p35"/>
          <p:cNvSpPr/>
          <p:nvPr/>
        </p:nvSpPr>
        <p:spPr>
          <a:xfrm>
            <a:off x="8611578" y="1720998"/>
            <a:ext cx="898200" cy="55800"/>
          </a:xfrm>
          <a:prstGeom prst="roundRect">
            <a:avLst>
              <a:gd name="adj" fmla="val 50000"/>
            </a:avLst>
          </a:prstGeom>
          <a:solidFill>
            <a:srgbClr val="858585"/>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580" name="Google Shape;580;p35"/>
          <p:cNvSpPr txBox="1"/>
          <p:nvPr/>
        </p:nvSpPr>
        <p:spPr>
          <a:xfrm>
            <a:off x="4333150" y="1776800"/>
            <a:ext cx="8478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073763"/>
                </a:solidFill>
              </a:rPr>
              <a:t>18 months</a:t>
            </a:r>
            <a:endParaRPr sz="900">
              <a:solidFill>
                <a:srgbClr val="073763"/>
              </a:solidFill>
            </a:endParaRPr>
          </a:p>
        </p:txBody>
      </p:sp>
      <p:sp>
        <p:nvSpPr>
          <p:cNvPr id="581" name="Google Shape;581;p35"/>
          <p:cNvSpPr txBox="1"/>
          <p:nvPr/>
        </p:nvSpPr>
        <p:spPr>
          <a:xfrm>
            <a:off x="8636775" y="1769000"/>
            <a:ext cx="847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666666"/>
                </a:solidFill>
              </a:rPr>
              <a:t>18 months</a:t>
            </a:r>
            <a:endParaRPr sz="1000">
              <a:solidFill>
                <a:srgbClr val="666666"/>
              </a:solidFill>
            </a:endParaRPr>
          </a:p>
        </p:txBody>
      </p:sp>
      <p:pic>
        <p:nvPicPr>
          <p:cNvPr id="582" name="Google Shape;582;p35"/>
          <p:cNvPicPr preferRelativeResize="0"/>
          <p:nvPr/>
        </p:nvPicPr>
        <p:blipFill>
          <a:blip r:embed="rId3">
            <a:alphaModFix/>
          </a:blip>
          <a:stretch>
            <a:fillRect/>
          </a:stretch>
        </p:blipFill>
        <p:spPr>
          <a:xfrm>
            <a:off x="1004950" y="5509575"/>
            <a:ext cx="12355450" cy="1805625"/>
          </a:xfrm>
          <a:prstGeom prst="rect">
            <a:avLst/>
          </a:prstGeom>
          <a:noFill/>
          <a:ln>
            <a:noFill/>
          </a:ln>
        </p:spPr>
      </p:pic>
      <p:pic>
        <p:nvPicPr>
          <p:cNvPr id="583" name="Google Shape;583;p35"/>
          <p:cNvPicPr preferRelativeResize="0"/>
          <p:nvPr/>
        </p:nvPicPr>
        <p:blipFill>
          <a:blip r:embed="rId4">
            <a:alphaModFix/>
          </a:blip>
          <a:stretch>
            <a:fillRect/>
          </a:stretch>
        </p:blipFill>
        <p:spPr>
          <a:xfrm>
            <a:off x="2621400" y="2940325"/>
            <a:ext cx="10739000" cy="2514625"/>
          </a:xfrm>
          <a:prstGeom prst="rect">
            <a:avLst/>
          </a:prstGeom>
          <a:noFill/>
          <a:ln>
            <a:noFill/>
          </a:ln>
        </p:spPr>
      </p:pic>
      <p:sp>
        <p:nvSpPr>
          <p:cNvPr id="584" name="Google Shape;584;p35"/>
          <p:cNvSpPr txBox="1"/>
          <p:nvPr/>
        </p:nvSpPr>
        <p:spPr>
          <a:xfrm>
            <a:off x="460950" y="457200"/>
            <a:ext cx="8686800" cy="6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800" b="1">
                <a:solidFill>
                  <a:srgbClr val="404040"/>
                </a:solidFill>
                <a:latin typeface="Comfortaa"/>
                <a:ea typeface="Comfortaa"/>
                <a:cs typeface="Comfortaa"/>
                <a:sym typeface="Comfortaa"/>
              </a:rPr>
              <a:t>FINANCIAL PLAN - TIMELINE</a:t>
            </a:r>
            <a:endParaRPr sz="2800" b="1">
              <a:solidFill>
                <a:srgbClr val="404040"/>
              </a:solidFill>
              <a:latin typeface="Comfortaa"/>
              <a:ea typeface="Comfortaa"/>
              <a:cs typeface="Comfortaa"/>
              <a:sym typeface="Comfortaa"/>
            </a:endParaRPr>
          </a:p>
          <a:p>
            <a:pPr marL="0" lvl="0" indent="0" algn="l" rtl="0">
              <a:spcBef>
                <a:spcPts val="0"/>
              </a:spcBef>
              <a:spcAft>
                <a:spcPts val="0"/>
              </a:spcAft>
              <a:buNone/>
            </a:pPr>
            <a:r>
              <a:rPr lang="en" sz="2400">
                <a:solidFill>
                  <a:srgbClr val="404040"/>
                </a:solidFill>
                <a:latin typeface="Comfortaa"/>
                <a:ea typeface="Comfortaa"/>
                <a:cs typeface="Comfortaa"/>
                <a:sym typeface="Comfortaa"/>
              </a:rPr>
              <a:t>MARKET RATE</a:t>
            </a:r>
            <a:endParaRPr sz="2400">
              <a:solidFill>
                <a:srgbClr val="404040"/>
              </a:solidFill>
              <a:latin typeface="Comfortaa"/>
              <a:ea typeface="Comfortaa"/>
              <a:cs typeface="Comfortaa"/>
              <a:sym typeface="Comforta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p36"/>
          <p:cNvPicPr preferRelativeResize="0"/>
          <p:nvPr/>
        </p:nvPicPr>
        <p:blipFill>
          <a:blip r:embed="rId3">
            <a:alphaModFix/>
          </a:blip>
          <a:stretch>
            <a:fillRect/>
          </a:stretch>
        </p:blipFill>
        <p:spPr>
          <a:xfrm>
            <a:off x="7023099" y="2076232"/>
            <a:ext cx="6603927" cy="3619930"/>
          </a:xfrm>
          <a:prstGeom prst="rect">
            <a:avLst/>
          </a:prstGeom>
          <a:noFill/>
          <a:ln>
            <a:noFill/>
          </a:ln>
        </p:spPr>
      </p:pic>
      <p:pic>
        <p:nvPicPr>
          <p:cNvPr id="590" name="Google Shape;590;p36"/>
          <p:cNvPicPr preferRelativeResize="0"/>
          <p:nvPr/>
        </p:nvPicPr>
        <p:blipFill>
          <a:blip r:embed="rId4">
            <a:alphaModFix/>
          </a:blip>
          <a:stretch>
            <a:fillRect/>
          </a:stretch>
        </p:blipFill>
        <p:spPr>
          <a:xfrm>
            <a:off x="245125" y="1537982"/>
            <a:ext cx="6663762" cy="5929619"/>
          </a:xfrm>
          <a:prstGeom prst="rect">
            <a:avLst/>
          </a:prstGeom>
          <a:noFill/>
          <a:ln>
            <a:noFill/>
          </a:ln>
        </p:spPr>
      </p:pic>
      <p:sp>
        <p:nvSpPr>
          <p:cNvPr id="591" name="Google Shape;591;p36"/>
          <p:cNvSpPr txBox="1"/>
          <p:nvPr/>
        </p:nvSpPr>
        <p:spPr>
          <a:xfrm>
            <a:off x="460950" y="457200"/>
            <a:ext cx="8686800" cy="6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800" b="1">
                <a:solidFill>
                  <a:srgbClr val="404040"/>
                </a:solidFill>
                <a:latin typeface="Comfortaa"/>
                <a:ea typeface="Comfortaa"/>
                <a:cs typeface="Comfortaa"/>
                <a:sym typeface="Comfortaa"/>
              </a:rPr>
              <a:t>FINANCIAL PLAN</a:t>
            </a:r>
            <a:endParaRPr sz="2800" b="1">
              <a:solidFill>
                <a:srgbClr val="404040"/>
              </a:solidFill>
              <a:latin typeface="Comfortaa"/>
              <a:ea typeface="Comfortaa"/>
              <a:cs typeface="Comfortaa"/>
              <a:sym typeface="Comfortaa"/>
            </a:endParaRPr>
          </a:p>
          <a:p>
            <a:pPr marL="0" lvl="0" indent="0" algn="l" rtl="0">
              <a:spcBef>
                <a:spcPts val="0"/>
              </a:spcBef>
              <a:spcAft>
                <a:spcPts val="0"/>
              </a:spcAft>
              <a:buNone/>
            </a:pPr>
            <a:r>
              <a:rPr lang="en" sz="2400">
                <a:solidFill>
                  <a:srgbClr val="404040"/>
                </a:solidFill>
                <a:latin typeface="Comfortaa"/>
                <a:ea typeface="Comfortaa"/>
                <a:cs typeface="Comfortaa"/>
                <a:sym typeface="Comfortaa"/>
              </a:rPr>
              <a:t>MARKET RATE</a:t>
            </a:r>
            <a:endParaRPr sz="2400">
              <a:solidFill>
                <a:srgbClr val="404040"/>
              </a:solidFill>
              <a:latin typeface="Comfortaa"/>
              <a:ea typeface="Comfortaa"/>
              <a:cs typeface="Comfortaa"/>
              <a:sym typeface="Comforta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37"/>
          <p:cNvPicPr preferRelativeResize="0"/>
          <p:nvPr/>
        </p:nvPicPr>
        <p:blipFill>
          <a:blip r:embed="rId3">
            <a:alphaModFix/>
          </a:blip>
          <a:stretch>
            <a:fillRect/>
          </a:stretch>
        </p:blipFill>
        <p:spPr>
          <a:xfrm>
            <a:off x="737000" y="1371601"/>
            <a:ext cx="12114999" cy="1974675"/>
          </a:xfrm>
          <a:prstGeom prst="rect">
            <a:avLst/>
          </a:prstGeom>
          <a:noFill/>
          <a:ln>
            <a:noFill/>
          </a:ln>
        </p:spPr>
      </p:pic>
      <p:pic>
        <p:nvPicPr>
          <p:cNvPr id="597" name="Google Shape;597;p37"/>
          <p:cNvPicPr preferRelativeResize="0"/>
          <p:nvPr/>
        </p:nvPicPr>
        <p:blipFill>
          <a:blip r:embed="rId4">
            <a:alphaModFix/>
          </a:blip>
          <a:stretch>
            <a:fillRect/>
          </a:stretch>
        </p:blipFill>
        <p:spPr>
          <a:xfrm>
            <a:off x="716525" y="3381025"/>
            <a:ext cx="12155941" cy="1974675"/>
          </a:xfrm>
          <a:prstGeom prst="rect">
            <a:avLst/>
          </a:prstGeom>
          <a:noFill/>
          <a:ln>
            <a:noFill/>
          </a:ln>
        </p:spPr>
      </p:pic>
      <p:pic>
        <p:nvPicPr>
          <p:cNvPr id="598" name="Google Shape;598;p37"/>
          <p:cNvPicPr preferRelativeResize="0"/>
          <p:nvPr/>
        </p:nvPicPr>
        <p:blipFill>
          <a:blip r:embed="rId5">
            <a:alphaModFix/>
          </a:blip>
          <a:stretch>
            <a:fillRect/>
          </a:stretch>
        </p:blipFill>
        <p:spPr>
          <a:xfrm>
            <a:off x="737000" y="5390440"/>
            <a:ext cx="12114999" cy="2208185"/>
          </a:xfrm>
          <a:prstGeom prst="rect">
            <a:avLst/>
          </a:prstGeom>
          <a:noFill/>
          <a:ln>
            <a:noFill/>
          </a:ln>
        </p:spPr>
      </p:pic>
      <p:sp>
        <p:nvSpPr>
          <p:cNvPr id="599" name="Google Shape;599;p37"/>
          <p:cNvSpPr txBox="1"/>
          <p:nvPr/>
        </p:nvSpPr>
        <p:spPr>
          <a:xfrm>
            <a:off x="460950" y="457200"/>
            <a:ext cx="8686800" cy="6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800" b="1">
                <a:solidFill>
                  <a:srgbClr val="404040"/>
                </a:solidFill>
                <a:latin typeface="Comfortaa"/>
                <a:ea typeface="Comfortaa"/>
                <a:cs typeface="Comfortaa"/>
                <a:sym typeface="Comfortaa"/>
              </a:rPr>
              <a:t>FINANCIAL PLAN</a:t>
            </a:r>
            <a:endParaRPr sz="2800" b="1">
              <a:solidFill>
                <a:srgbClr val="404040"/>
              </a:solidFill>
              <a:latin typeface="Comfortaa"/>
              <a:ea typeface="Comfortaa"/>
              <a:cs typeface="Comfortaa"/>
              <a:sym typeface="Comfortaa"/>
            </a:endParaRPr>
          </a:p>
          <a:p>
            <a:pPr marL="0" lvl="0" indent="0" algn="l" rtl="0">
              <a:spcBef>
                <a:spcPts val="0"/>
              </a:spcBef>
              <a:spcAft>
                <a:spcPts val="0"/>
              </a:spcAft>
              <a:buNone/>
            </a:pPr>
            <a:r>
              <a:rPr lang="en" sz="2400">
                <a:solidFill>
                  <a:srgbClr val="404040"/>
                </a:solidFill>
                <a:latin typeface="Comfortaa"/>
                <a:ea typeface="Comfortaa"/>
                <a:cs typeface="Comfortaa"/>
                <a:sym typeface="Comfortaa"/>
              </a:rPr>
              <a:t>MARKET RATE</a:t>
            </a:r>
            <a:endParaRPr sz="2400">
              <a:solidFill>
                <a:srgbClr val="404040"/>
              </a:solidFill>
              <a:latin typeface="Comfortaa"/>
              <a:ea typeface="Comfortaa"/>
              <a:cs typeface="Comfortaa"/>
              <a:sym typeface="Comforta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grpSp>
        <p:nvGrpSpPr>
          <p:cNvPr id="604" name="Google Shape;604;p38"/>
          <p:cNvGrpSpPr/>
          <p:nvPr/>
        </p:nvGrpSpPr>
        <p:grpSpPr>
          <a:xfrm>
            <a:off x="3040959" y="2157537"/>
            <a:ext cx="7081448" cy="4532429"/>
            <a:chOff x="2902488" y="902232"/>
            <a:chExt cx="3339000" cy="3339000"/>
          </a:xfrm>
        </p:grpSpPr>
        <p:sp>
          <p:nvSpPr>
            <p:cNvPr id="605" name="Google Shape;605;p38"/>
            <p:cNvSpPr/>
            <p:nvPr/>
          </p:nvSpPr>
          <p:spPr>
            <a:xfrm rot="-5400000">
              <a:off x="2902488" y="902232"/>
              <a:ext cx="3339000" cy="3339000"/>
            </a:xfrm>
            <a:prstGeom prst="ellipse">
              <a:avLst/>
            </a:prstGeom>
            <a:noFill/>
            <a:ln w="19050" cap="flat" cmpd="sng">
              <a:solidFill>
                <a:srgbClr val="0D5DDF"/>
              </a:solidFill>
              <a:prstDash val="dash"/>
              <a:round/>
              <a:headEnd type="none" w="sm" len="sm"/>
              <a:tailEnd type="none" w="sm" len="sm"/>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606" name="Google Shape;606;p38"/>
            <p:cNvSpPr/>
            <p:nvPr/>
          </p:nvSpPr>
          <p:spPr>
            <a:xfrm>
              <a:off x="3123738" y="1123632"/>
              <a:ext cx="2896500" cy="2896200"/>
            </a:xfrm>
            <a:prstGeom prst="pie">
              <a:avLst>
                <a:gd name="adj1" fmla="val 21577108"/>
                <a:gd name="adj2" fmla="val 16214886"/>
              </a:avLst>
            </a:prstGeom>
            <a:solidFill>
              <a:srgbClr val="A1C3FA"/>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grpSp>
      <p:grpSp>
        <p:nvGrpSpPr>
          <p:cNvPr id="607" name="Google Shape;607;p38"/>
          <p:cNvGrpSpPr/>
          <p:nvPr/>
        </p:nvGrpSpPr>
        <p:grpSpPr>
          <a:xfrm>
            <a:off x="4656077" y="3191281"/>
            <a:ext cx="3851213" cy="2464941"/>
            <a:chOff x="3664038" y="1663782"/>
            <a:chExt cx="1815900" cy="1815900"/>
          </a:xfrm>
        </p:grpSpPr>
        <p:sp>
          <p:nvSpPr>
            <p:cNvPr id="608" name="Google Shape;608;p38"/>
            <p:cNvSpPr/>
            <p:nvPr/>
          </p:nvSpPr>
          <p:spPr>
            <a:xfrm>
              <a:off x="3664038" y="1663782"/>
              <a:ext cx="1815900" cy="1815900"/>
            </a:xfrm>
            <a:prstGeom prst="ellipse">
              <a:avLst/>
            </a:prstGeom>
            <a:solidFill>
              <a:srgbClr val="0C58D3"/>
            </a:solidFill>
            <a:ln>
              <a:noFill/>
            </a:ln>
            <a:effectLst>
              <a:outerShdw blurRad="228600" dist="50800" dir="5400000" algn="tl" rotWithShape="0">
                <a:srgbClr val="000000">
                  <a:alpha val="54900"/>
                </a:srgbClr>
              </a:outerShdw>
            </a:effectLst>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609" name="Google Shape;609;p38"/>
            <p:cNvSpPr txBox="1"/>
            <p:nvPr/>
          </p:nvSpPr>
          <p:spPr>
            <a:xfrm>
              <a:off x="3899988" y="2158482"/>
              <a:ext cx="1344000" cy="826500"/>
            </a:xfrm>
            <a:prstGeom prst="rect">
              <a:avLst/>
            </a:prstGeom>
            <a:noFill/>
            <a:ln>
              <a:noFill/>
            </a:ln>
          </p:spPr>
          <p:txBody>
            <a:bodyPr spcFirstLastPara="1" wrap="square" lIns="138150" tIns="138150" rIns="138150" bIns="138150" anchor="ctr" anchorCtr="0">
              <a:noAutofit/>
            </a:bodyPr>
            <a:lstStyle/>
            <a:p>
              <a:pPr marL="0" lvl="0" indent="0" algn="ctr" rtl="0">
                <a:lnSpc>
                  <a:spcPct val="115000"/>
                </a:lnSpc>
                <a:spcBef>
                  <a:spcPts val="0"/>
                </a:spcBef>
                <a:spcAft>
                  <a:spcPts val="0"/>
                </a:spcAft>
                <a:buNone/>
              </a:pPr>
              <a:r>
                <a:rPr lang="en" sz="2100" b="1">
                  <a:solidFill>
                    <a:srgbClr val="FFFFFF"/>
                  </a:solidFill>
                  <a:latin typeface="Roboto"/>
                  <a:ea typeface="Roboto"/>
                  <a:cs typeface="Roboto"/>
                  <a:sym typeface="Roboto"/>
                </a:rPr>
                <a:t>WHY</a:t>
              </a:r>
              <a:endParaRPr sz="2100" b="1">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2100" b="1">
                  <a:solidFill>
                    <a:srgbClr val="FFFFFF"/>
                  </a:solidFill>
                  <a:latin typeface="Roboto"/>
                  <a:ea typeface="Roboto"/>
                  <a:cs typeface="Roboto"/>
                  <a:sym typeface="Roboto"/>
                </a:rPr>
                <a:t>ROOTS</a:t>
              </a:r>
              <a:endParaRPr sz="2100" b="1">
                <a:solidFill>
                  <a:srgbClr val="FFFFFF"/>
                </a:solidFill>
                <a:latin typeface="Roboto"/>
                <a:ea typeface="Roboto"/>
                <a:cs typeface="Roboto"/>
                <a:sym typeface="Roboto"/>
              </a:endParaRPr>
            </a:p>
          </p:txBody>
        </p:sp>
      </p:grpSp>
      <p:grpSp>
        <p:nvGrpSpPr>
          <p:cNvPr id="610" name="Google Shape;610;p38"/>
          <p:cNvGrpSpPr/>
          <p:nvPr/>
        </p:nvGrpSpPr>
        <p:grpSpPr>
          <a:xfrm>
            <a:off x="5457825" y="1538001"/>
            <a:ext cx="2266318" cy="1450540"/>
            <a:chOff x="2859873" y="853971"/>
            <a:chExt cx="1068600" cy="1068600"/>
          </a:xfrm>
        </p:grpSpPr>
        <p:sp>
          <p:nvSpPr>
            <p:cNvPr id="611" name="Google Shape;611;p38"/>
            <p:cNvSpPr/>
            <p:nvPr/>
          </p:nvSpPr>
          <p:spPr>
            <a:xfrm>
              <a:off x="2859873" y="853971"/>
              <a:ext cx="1068600" cy="1068600"/>
            </a:xfrm>
            <a:prstGeom prst="ellipse">
              <a:avLst/>
            </a:prstGeom>
            <a:solidFill>
              <a:srgbClr val="0944A1"/>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612" name="Google Shape;612;p38"/>
            <p:cNvSpPr txBox="1"/>
            <p:nvPr/>
          </p:nvSpPr>
          <p:spPr>
            <a:xfrm>
              <a:off x="3012800" y="1022197"/>
              <a:ext cx="762600" cy="732300"/>
            </a:xfrm>
            <a:prstGeom prst="rect">
              <a:avLst/>
            </a:prstGeom>
            <a:noFill/>
            <a:ln>
              <a:noFill/>
            </a:ln>
          </p:spPr>
          <p:txBody>
            <a:bodyPr spcFirstLastPara="1" wrap="square" lIns="138150" tIns="138150" rIns="138150" bIns="138150" anchor="ctr" anchorCtr="0">
              <a:noAutofit/>
            </a:bodyPr>
            <a:lstStyle/>
            <a:p>
              <a:pPr marL="0" lvl="0" indent="0" algn="ctr" rtl="0">
                <a:lnSpc>
                  <a:spcPct val="115000"/>
                </a:lnSpc>
                <a:spcBef>
                  <a:spcPts val="0"/>
                </a:spcBef>
                <a:spcAft>
                  <a:spcPts val="0"/>
                </a:spcAft>
                <a:buNone/>
              </a:pPr>
              <a:r>
                <a:rPr lang="en" sz="1800" b="1">
                  <a:solidFill>
                    <a:srgbClr val="FFFFFF"/>
                  </a:solidFill>
                  <a:latin typeface="Roboto"/>
                  <a:ea typeface="Roboto"/>
                  <a:cs typeface="Roboto"/>
                  <a:sym typeface="Roboto"/>
                </a:rPr>
                <a:t>LOCATION</a:t>
              </a:r>
              <a:endParaRPr sz="1800" b="1">
                <a:solidFill>
                  <a:srgbClr val="FFFFFF"/>
                </a:solidFill>
                <a:latin typeface="Roboto"/>
                <a:ea typeface="Roboto"/>
                <a:cs typeface="Roboto"/>
                <a:sym typeface="Roboto"/>
              </a:endParaRPr>
            </a:p>
          </p:txBody>
        </p:sp>
      </p:grpSp>
      <p:grpSp>
        <p:nvGrpSpPr>
          <p:cNvPr id="613" name="Google Shape;613;p38"/>
          <p:cNvGrpSpPr/>
          <p:nvPr/>
        </p:nvGrpSpPr>
        <p:grpSpPr>
          <a:xfrm>
            <a:off x="2072613" y="3703346"/>
            <a:ext cx="2266318" cy="1450540"/>
            <a:chOff x="5214448" y="3234278"/>
            <a:chExt cx="1068600" cy="1068600"/>
          </a:xfrm>
        </p:grpSpPr>
        <p:sp>
          <p:nvSpPr>
            <p:cNvPr id="614" name="Google Shape;614;p38"/>
            <p:cNvSpPr/>
            <p:nvPr/>
          </p:nvSpPr>
          <p:spPr>
            <a:xfrm>
              <a:off x="5214448" y="3234278"/>
              <a:ext cx="1068600" cy="1068600"/>
            </a:xfrm>
            <a:prstGeom prst="ellipse">
              <a:avLst/>
            </a:prstGeom>
            <a:solidFill>
              <a:srgbClr val="0944A1"/>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615" name="Google Shape;615;p38"/>
            <p:cNvSpPr txBox="1"/>
            <p:nvPr/>
          </p:nvSpPr>
          <p:spPr>
            <a:xfrm>
              <a:off x="5315064" y="3402504"/>
              <a:ext cx="886800" cy="732300"/>
            </a:xfrm>
            <a:prstGeom prst="rect">
              <a:avLst/>
            </a:prstGeom>
            <a:noFill/>
            <a:ln>
              <a:noFill/>
            </a:ln>
          </p:spPr>
          <p:txBody>
            <a:bodyPr spcFirstLastPara="1" wrap="square" lIns="138150" tIns="138150" rIns="138150" bIns="138150" anchor="ctr" anchorCtr="0">
              <a:noAutofit/>
            </a:bodyPr>
            <a:lstStyle/>
            <a:p>
              <a:pPr marL="0" lvl="0" indent="0" algn="ctr" rtl="0">
                <a:lnSpc>
                  <a:spcPct val="115000"/>
                </a:lnSpc>
                <a:spcBef>
                  <a:spcPts val="0"/>
                </a:spcBef>
                <a:spcAft>
                  <a:spcPts val="0"/>
                </a:spcAft>
                <a:buNone/>
              </a:pPr>
              <a:r>
                <a:rPr lang="en" sz="1700" b="1">
                  <a:solidFill>
                    <a:srgbClr val="FFFFFF"/>
                  </a:solidFill>
                  <a:latin typeface="Roboto"/>
                  <a:ea typeface="Roboto"/>
                  <a:cs typeface="Roboto"/>
                  <a:sym typeface="Roboto"/>
                </a:rPr>
                <a:t>OPPORTUNITY</a:t>
              </a:r>
              <a:endParaRPr sz="1700" b="1">
                <a:solidFill>
                  <a:srgbClr val="FFFFFF"/>
                </a:solidFill>
                <a:latin typeface="Roboto"/>
                <a:ea typeface="Roboto"/>
                <a:cs typeface="Roboto"/>
                <a:sym typeface="Roboto"/>
              </a:endParaRPr>
            </a:p>
          </p:txBody>
        </p:sp>
      </p:grpSp>
      <p:grpSp>
        <p:nvGrpSpPr>
          <p:cNvPr id="616" name="Google Shape;616;p38"/>
          <p:cNvGrpSpPr/>
          <p:nvPr/>
        </p:nvGrpSpPr>
        <p:grpSpPr>
          <a:xfrm>
            <a:off x="8828579" y="3703346"/>
            <a:ext cx="2266318" cy="1450540"/>
            <a:chOff x="5214448" y="3234278"/>
            <a:chExt cx="1068600" cy="1068600"/>
          </a:xfrm>
        </p:grpSpPr>
        <p:sp>
          <p:nvSpPr>
            <p:cNvPr id="617" name="Google Shape;617;p38"/>
            <p:cNvSpPr/>
            <p:nvPr/>
          </p:nvSpPr>
          <p:spPr>
            <a:xfrm>
              <a:off x="5214448" y="3234278"/>
              <a:ext cx="1068600" cy="1068600"/>
            </a:xfrm>
            <a:prstGeom prst="ellipse">
              <a:avLst/>
            </a:prstGeom>
            <a:solidFill>
              <a:srgbClr val="0944A1"/>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618" name="Google Shape;618;p38"/>
            <p:cNvSpPr txBox="1"/>
            <p:nvPr/>
          </p:nvSpPr>
          <p:spPr>
            <a:xfrm>
              <a:off x="5403304" y="3402503"/>
              <a:ext cx="762600" cy="732300"/>
            </a:xfrm>
            <a:prstGeom prst="rect">
              <a:avLst/>
            </a:prstGeom>
            <a:noFill/>
            <a:ln>
              <a:noFill/>
            </a:ln>
          </p:spPr>
          <p:txBody>
            <a:bodyPr spcFirstLastPara="1" wrap="square" lIns="138150" tIns="138150" rIns="138150" bIns="138150" anchor="ctr" anchorCtr="0">
              <a:noAutofit/>
            </a:bodyPr>
            <a:lstStyle/>
            <a:p>
              <a:pPr marL="0" lvl="0" indent="0" algn="ctr" rtl="0">
                <a:lnSpc>
                  <a:spcPct val="115000"/>
                </a:lnSpc>
                <a:spcBef>
                  <a:spcPts val="0"/>
                </a:spcBef>
                <a:spcAft>
                  <a:spcPts val="0"/>
                </a:spcAft>
                <a:buNone/>
              </a:pPr>
              <a:r>
                <a:rPr lang="en" sz="1800" b="1">
                  <a:solidFill>
                    <a:srgbClr val="FFFFFF"/>
                  </a:solidFill>
                  <a:latin typeface="Roboto"/>
                  <a:ea typeface="Roboto"/>
                  <a:cs typeface="Roboto"/>
                  <a:sym typeface="Roboto"/>
                </a:rPr>
                <a:t>DEMAND</a:t>
              </a:r>
              <a:endParaRPr sz="1800" b="1">
                <a:solidFill>
                  <a:srgbClr val="FFFFFF"/>
                </a:solidFill>
                <a:latin typeface="Roboto"/>
                <a:ea typeface="Roboto"/>
                <a:cs typeface="Roboto"/>
                <a:sym typeface="Roboto"/>
              </a:endParaRPr>
            </a:p>
          </p:txBody>
        </p:sp>
      </p:grpSp>
      <p:grpSp>
        <p:nvGrpSpPr>
          <p:cNvPr id="619" name="Google Shape;619;p38"/>
          <p:cNvGrpSpPr/>
          <p:nvPr/>
        </p:nvGrpSpPr>
        <p:grpSpPr>
          <a:xfrm>
            <a:off x="5436962" y="5864849"/>
            <a:ext cx="2266318" cy="1450540"/>
            <a:chOff x="5214448" y="3234278"/>
            <a:chExt cx="1068600" cy="1068600"/>
          </a:xfrm>
        </p:grpSpPr>
        <p:sp>
          <p:nvSpPr>
            <p:cNvPr id="620" name="Google Shape;620;p38"/>
            <p:cNvSpPr/>
            <p:nvPr/>
          </p:nvSpPr>
          <p:spPr>
            <a:xfrm>
              <a:off x="5214448" y="3234278"/>
              <a:ext cx="1068600" cy="1068600"/>
            </a:xfrm>
            <a:prstGeom prst="ellipse">
              <a:avLst/>
            </a:prstGeom>
            <a:solidFill>
              <a:srgbClr val="0944A1"/>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621" name="Google Shape;621;p38"/>
            <p:cNvSpPr txBox="1"/>
            <p:nvPr/>
          </p:nvSpPr>
          <p:spPr>
            <a:xfrm>
              <a:off x="5367375" y="3458639"/>
              <a:ext cx="762600" cy="732300"/>
            </a:xfrm>
            <a:prstGeom prst="rect">
              <a:avLst/>
            </a:prstGeom>
            <a:noFill/>
            <a:ln>
              <a:noFill/>
            </a:ln>
          </p:spPr>
          <p:txBody>
            <a:bodyPr spcFirstLastPara="1" wrap="square" lIns="138150" tIns="138150" rIns="138150" bIns="138150" anchor="ctr" anchorCtr="0">
              <a:noAutofit/>
            </a:bodyPr>
            <a:lstStyle/>
            <a:p>
              <a:pPr marL="0" lvl="0" indent="0" algn="ctr" rtl="0">
                <a:lnSpc>
                  <a:spcPct val="115000"/>
                </a:lnSpc>
                <a:spcBef>
                  <a:spcPts val="0"/>
                </a:spcBef>
                <a:spcAft>
                  <a:spcPts val="0"/>
                </a:spcAft>
                <a:buNone/>
              </a:pPr>
              <a:r>
                <a:rPr lang="en" sz="1800" b="1">
                  <a:solidFill>
                    <a:srgbClr val="FFFFFF"/>
                  </a:solidFill>
                  <a:latin typeface="Roboto"/>
                  <a:ea typeface="Roboto"/>
                  <a:cs typeface="Roboto"/>
                  <a:sym typeface="Roboto"/>
                </a:rPr>
                <a:t>FUNDING</a:t>
              </a:r>
              <a:endParaRPr sz="1800" b="1">
                <a:solidFill>
                  <a:srgbClr val="FFFFFF"/>
                </a:solidFill>
                <a:latin typeface="Roboto"/>
                <a:ea typeface="Roboto"/>
                <a:cs typeface="Roboto"/>
                <a:sym typeface="Roboto"/>
              </a:endParaRPr>
            </a:p>
          </p:txBody>
        </p:sp>
      </p:grpSp>
      <p:sp>
        <p:nvSpPr>
          <p:cNvPr id="622" name="Google Shape;622;p38"/>
          <p:cNvSpPr txBox="1"/>
          <p:nvPr/>
        </p:nvSpPr>
        <p:spPr>
          <a:xfrm>
            <a:off x="460950" y="457200"/>
            <a:ext cx="8686800" cy="6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800" b="1">
                <a:solidFill>
                  <a:srgbClr val="404040"/>
                </a:solidFill>
                <a:latin typeface="Comfortaa"/>
                <a:ea typeface="Comfortaa"/>
                <a:cs typeface="Comfortaa"/>
                <a:sym typeface="Comfortaa"/>
              </a:rPr>
              <a:t>FINANCIAL PLAN</a:t>
            </a:r>
            <a:endParaRPr sz="2800" b="1">
              <a:solidFill>
                <a:srgbClr val="404040"/>
              </a:solidFill>
              <a:latin typeface="Comfortaa"/>
              <a:ea typeface="Comfortaa"/>
              <a:cs typeface="Comfortaa"/>
              <a:sym typeface="Comfortaa"/>
            </a:endParaRPr>
          </a:p>
          <a:p>
            <a:pPr marL="0" lvl="0" indent="0" algn="l" rtl="0">
              <a:spcBef>
                <a:spcPts val="0"/>
              </a:spcBef>
              <a:spcAft>
                <a:spcPts val="0"/>
              </a:spcAft>
              <a:buNone/>
            </a:pPr>
            <a:r>
              <a:rPr lang="en" sz="2400">
                <a:solidFill>
                  <a:srgbClr val="404040"/>
                </a:solidFill>
                <a:latin typeface="Comfortaa"/>
                <a:ea typeface="Comfortaa"/>
                <a:cs typeface="Comfortaa"/>
                <a:sym typeface="Comfortaa"/>
              </a:rPr>
              <a:t>AFFORDABLE</a:t>
            </a:r>
            <a:endParaRPr sz="2400">
              <a:solidFill>
                <a:srgbClr val="404040"/>
              </a:solidFill>
              <a:latin typeface="Comfortaa"/>
              <a:ea typeface="Comfortaa"/>
              <a:cs typeface="Comfortaa"/>
              <a:sym typeface="Comforta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39"/>
          <p:cNvSpPr/>
          <p:nvPr/>
        </p:nvSpPr>
        <p:spPr>
          <a:xfrm>
            <a:off x="3271499" y="2101748"/>
            <a:ext cx="898200" cy="55800"/>
          </a:xfrm>
          <a:prstGeom prst="roundRect">
            <a:avLst>
              <a:gd name="adj" fmla="val 50000"/>
            </a:avLst>
          </a:prstGeom>
          <a:solidFill>
            <a:srgbClr val="0C58D3"/>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628" name="Google Shape;628;p39"/>
          <p:cNvSpPr/>
          <p:nvPr/>
        </p:nvSpPr>
        <p:spPr>
          <a:xfrm>
            <a:off x="6553953" y="2177948"/>
            <a:ext cx="898200" cy="55800"/>
          </a:xfrm>
          <a:prstGeom prst="roundRect">
            <a:avLst>
              <a:gd name="adj" fmla="val 50000"/>
            </a:avLst>
          </a:prstGeom>
          <a:solidFill>
            <a:srgbClr val="858585"/>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629" name="Google Shape;629;p39"/>
          <p:cNvSpPr/>
          <p:nvPr/>
        </p:nvSpPr>
        <p:spPr>
          <a:xfrm>
            <a:off x="9700049" y="2254148"/>
            <a:ext cx="898200" cy="55800"/>
          </a:xfrm>
          <a:prstGeom prst="roundRect">
            <a:avLst>
              <a:gd name="adj" fmla="val 50000"/>
            </a:avLst>
          </a:prstGeom>
          <a:solidFill>
            <a:srgbClr val="858585"/>
          </a:solidFill>
          <a:ln>
            <a:noFill/>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grpSp>
        <p:nvGrpSpPr>
          <p:cNvPr id="630" name="Google Shape;630;p39"/>
          <p:cNvGrpSpPr/>
          <p:nvPr/>
        </p:nvGrpSpPr>
        <p:grpSpPr>
          <a:xfrm>
            <a:off x="863647" y="1662049"/>
            <a:ext cx="12090239" cy="2868033"/>
            <a:chOff x="863647" y="2881249"/>
            <a:chExt cx="12090239" cy="2868033"/>
          </a:xfrm>
        </p:grpSpPr>
        <p:grpSp>
          <p:nvGrpSpPr>
            <p:cNvPr id="631" name="Google Shape;631;p39"/>
            <p:cNvGrpSpPr/>
            <p:nvPr/>
          </p:nvGrpSpPr>
          <p:grpSpPr>
            <a:xfrm>
              <a:off x="863647" y="2881249"/>
              <a:ext cx="12090239" cy="2868033"/>
              <a:chOff x="863647" y="2957449"/>
              <a:chExt cx="12090239" cy="2868033"/>
            </a:xfrm>
          </p:grpSpPr>
          <p:grpSp>
            <p:nvGrpSpPr>
              <p:cNvPr id="632" name="Google Shape;632;p39"/>
              <p:cNvGrpSpPr/>
              <p:nvPr/>
            </p:nvGrpSpPr>
            <p:grpSpPr>
              <a:xfrm>
                <a:off x="863647" y="2957449"/>
                <a:ext cx="2651981" cy="2868033"/>
                <a:chOff x="571536" y="1957150"/>
                <a:chExt cx="1755000" cy="1897977"/>
              </a:xfrm>
            </p:grpSpPr>
            <p:sp>
              <p:nvSpPr>
                <p:cNvPr id="633" name="Google Shape;633;p39"/>
                <p:cNvSpPr/>
                <p:nvPr/>
              </p:nvSpPr>
              <p:spPr>
                <a:xfrm>
                  <a:off x="1151886" y="1957150"/>
                  <a:ext cx="594300" cy="594300"/>
                </a:xfrm>
                <a:prstGeom prst="ellipse">
                  <a:avLst/>
                </a:prstGeom>
                <a:noFill/>
                <a:ln w="38100" cap="flat" cmpd="sng">
                  <a:solidFill>
                    <a:srgbClr val="0C58D3"/>
                  </a:solidFill>
                  <a:prstDash val="solid"/>
                  <a:round/>
                  <a:headEnd type="none" w="sm" len="sm"/>
                  <a:tailEnd type="none" w="sm" len="sm"/>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634" name="Google Shape;634;p39"/>
                <p:cNvSpPr txBox="1"/>
                <p:nvPr/>
              </p:nvSpPr>
              <p:spPr>
                <a:xfrm>
                  <a:off x="1101466" y="2118324"/>
                  <a:ext cx="742500" cy="321000"/>
                </a:xfrm>
                <a:prstGeom prst="rect">
                  <a:avLst/>
                </a:prstGeom>
                <a:noFill/>
                <a:ln>
                  <a:noFill/>
                </a:ln>
              </p:spPr>
              <p:txBody>
                <a:bodyPr spcFirstLastPara="1" wrap="square" lIns="138150" tIns="138150" rIns="138150" bIns="138150" anchor="t" anchorCtr="0">
                  <a:noAutofit/>
                </a:bodyPr>
                <a:lstStyle/>
                <a:p>
                  <a:pPr marL="0" lvl="0" indent="0" algn="ctr" rtl="0">
                    <a:lnSpc>
                      <a:spcPct val="115000"/>
                    </a:lnSpc>
                    <a:spcBef>
                      <a:spcPts val="0"/>
                    </a:spcBef>
                    <a:spcAft>
                      <a:spcPts val="0"/>
                    </a:spcAft>
                    <a:buNone/>
                  </a:pPr>
                  <a:r>
                    <a:rPr lang="en" sz="1200" b="1">
                      <a:solidFill>
                        <a:srgbClr val="0C58D3"/>
                      </a:solidFill>
                      <a:latin typeface="Roboto"/>
                      <a:ea typeface="Roboto"/>
                      <a:cs typeface="Roboto"/>
                      <a:sym typeface="Roboto"/>
                    </a:rPr>
                    <a:t>Q2-2022</a:t>
                  </a:r>
                  <a:endParaRPr sz="1200" b="1">
                    <a:solidFill>
                      <a:srgbClr val="0C58D3"/>
                    </a:solidFill>
                    <a:latin typeface="Roboto"/>
                    <a:ea typeface="Roboto"/>
                    <a:cs typeface="Roboto"/>
                    <a:sym typeface="Roboto"/>
                  </a:endParaRPr>
                </a:p>
                <a:p>
                  <a:pPr marL="0" lvl="0" indent="0" algn="ctr" rtl="0">
                    <a:lnSpc>
                      <a:spcPct val="115000"/>
                    </a:lnSpc>
                    <a:spcBef>
                      <a:spcPts val="2400"/>
                    </a:spcBef>
                    <a:spcAft>
                      <a:spcPts val="2400"/>
                    </a:spcAft>
                    <a:buNone/>
                  </a:pPr>
                  <a:endParaRPr sz="1200" b="1">
                    <a:solidFill>
                      <a:srgbClr val="0C58D3"/>
                    </a:solidFill>
                    <a:latin typeface="Roboto"/>
                    <a:ea typeface="Roboto"/>
                    <a:cs typeface="Roboto"/>
                    <a:sym typeface="Roboto"/>
                  </a:endParaRPr>
                </a:p>
              </p:txBody>
            </p:sp>
            <p:sp>
              <p:nvSpPr>
                <p:cNvPr id="635" name="Google Shape;635;p39"/>
                <p:cNvSpPr txBox="1"/>
                <p:nvPr/>
              </p:nvSpPr>
              <p:spPr>
                <a:xfrm>
                  <a:off x="594488" y="2660925"/>
                  <a:ext cx="1709100" cy="446400"/>
                </a:xfrm>
                <a:prstGeom prst="rect">
                  <a:avLst/>
                </a:prstGeom>
                <a:noFill/>
                <a:ln>
                  <a:noFill/>
                </a:ln>
              </p:spPr>
              <p:txBody>
                <a:bodyPr spcFirstLastPara="1" wrap="square" lIns="138150" tIns="138150" rIns="138150" bIns="138150" anchor="b" anchorCtr="0">
                  <a:noAutofit/>
                </a:bodyPr>
                <a:lstStyle/>
                <a:p>
                  <a:pPr marL="0" lvl="0" indent="0" algn="ctr" rtl="0">
                    <a:lnSpc>
                      <a:spcPct val="115000"/>
                    </a:lnSpc>
                    <a:spcBef>
                      <a:spcPts val="0"/>
                    </a:spcBef>
                    <a:spcAft>
                      <a:spcPts val="0"/>
                    </a:spcAft>
                    <a:buNone/>
                  </a:pPr>
                  <a:r>
                    <a:rPr lang="en" sz="1500" b="1">
                      <a:solidFill>
                        <a:srgbClr val="0C58D3"/>
                      </a:solidFill>
                      <a:latin typeface="Roboto"/>
                      <a:ea typeface="Roboto"/>
                      <a:cs typeface="Roboto"/>
                      <a:sym typeface="Roboto"/>
                    </a:rPr>
                    <a:t>Closing/Construction Start</a:t>
                  </a:r>
                  <a:endParaRPr sz="1500" b="1">
                    <a:solidFill>
                      <a:srgbClr val="0C58D3"/>
                    </a:solidFill>
                    <a:latin typeface="Roboto"/>
                    <a:ea typeface="Roboto"/>
                    <a:cs typeface="Roboto"/>
                    <a:sym typeface="Roboto"/>
                  </a:endParaRPr>
                </a:p>
              </p:txBody>
            </p:sp>
            <p:sp>
              <p:nvSpPr>
                <p:cNvPr id="636" name="Google Shape;636;p39"/>
                <p:cNvSpPr txBox="1"/>
                <p:nvPr/>
              </p:nvSpPr>
              <p:spPr>
                <a:xfrm>
                  <a:off x="571536" y="3117727"/>
                  <a:ext cx="1755000" cy="737400"/>
                </a:xfrm>
                <a:prstGeom prst="rect">
                  <a:avLst/>
                </a:prstGeom>
                <a:noFill/>
                <a:ln>
                  <a:noFill/>
                </a:ln>
              </p:spPr>
              <p:txBody>
                <a:bodyPr spcFirstLastPara="1" wrap="square" lIns="138150" tIns="138150" rIns="138150" bIns="138150" anchor="t" anchorCtr="0">
                  <a:noAutofit/>
                </a:bodyPr>
                <a:lstStyle/>
                <a:p>
                  <a:pPr marL="0" lvl="0" indent="0" algn="ctr" rtl="0">
                    <a:lnSpc>
                      <a:spcPct val="115000"/>
                    </a:lnSpc>
                    <a:spcBef>
                      <a:spcPts val="0"/>
                    </a:spcBef>
                    <a:spcAft>
                      <a:spcPts val="2400"/>
                    </a:spcAft>
                    <a:buNone/>
                  </a:pPr>
                  <a:endParaRPr sz="1200">
                    <a:solidFill>
                      <a:srgbClr val="0C58D3"/>
                    </a:solidFill>
                    <a:latin typeface="Roboto"/>
                    <a:ea typeface="Roboto"/>
                    <a:cs typeface="Roboto"/>
                    <a:sym typeface="Roboto"/>
                  </a:endParaRPr>
                </a:p>
              </p:txBody>
            </p:sp>
          </p:grpSp>
          <p:grpSp>
            <p:nvGrpSpPr>
              <p:cNvPr id="637" name="Google Shape;637;p39"/>
              <p:cNvGrpSpPr/>
              <p:nvPr/>
            </p:nvGrpSpPr>
            <p:grpSpPr>
              <a:xfrm>
                <a:off x="4079098" y="2957449"/>
                <a:ext cx="2582625" cy="2868033"/>
                <a:chOff x="2699423" y="1957150"/>
                <a:chExt cx="1709103" cy="1897977"/>
              </a:xfrm>
            </p:grpSpPr>
            <p:sp>
              <p:nvSpPr>
                <p:cNvPr id="638" name="Google Shape;638;p39"/>
                <p:cNvSpPr/>
                <p:nvPr/>
              </p:nvSpPr>
              <p:spPr>
                <a:xfrm>
                  <a:off x="3256823" y="1957150"/>
                  <a:ext cx="594300" cy="594300"/>
                </a:xfrm>
                <a:prstGeom prst="ellipse">
                  <a:avLst/>
                </a:prstGeom>
                <a:noFill/>
                <a:ln w="38100" cap="flat" cmpd="sng">
                  <a:solidFill>
                    <a:srgbClr val="0C58D3"/>
                  </a:solidFill>
                  <a:prstDash val="solid"/>
                  <a:round/>
                  <a:headEnd type="none" w="sm" len="sm"/>
                  <a:tailEnd type="none" w="sm" len="sm"/>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639" name="Google Shape;639;p39"/>
                <p:cNvSpPr txBox="1"/>
                <p:nvPr/>
              </p:nvSpPr>
              <p:spPr>
                <a:xfrm>
                  <a:off x="2699425" y="2660925"/>
                  <a:ext cx="1709100" cy="446400"/>
                </a:xfrm>
                <a:prstGeom prst="rect">
                  <a:avLst/>
                </a:prstGeom>
                <a:noFill/>
                <a:ln>
                  <a:noFill/>
                </a:ln>
              </p:spPr>
              <p:txBody>
                <a:bodyPr spcFirstLastPara="1" wrap="square" lIns="138150" tIns="138150" rIns="138150" bIns="138150" anchor="b" anchorCtr="0">
                  <a:noAutofit/>
                </a:bodyPr>
                <a:lstStyle/>
                <a:p>
                  <a:pPr marL="0" lvl="0" indent="0" algn="ctr" rtl="0">
                    <a:lnSpc>
                      <a:spcPct val="115000"/>
                    </a:lnSpc>
                    <a:spcBef>
                      <a:spcPts val="0"/>
                    </a:spcBef>
                    <a:spcAft>
                      <a:spcPts val="0"/>
                    </a:spcAft>
                    <a:buNone/>
                  </a:pPr>
                  <a:r>
                    <a:rPr lang="en" sz="1500" b="1">
                      <a:solidFill>
                        <a:srgbClr val="0C58D3"/>
                      </a:solidFill>
                      <a:latin typeface="Roboto"/>
                      <a:ea typeface="Roboto"/>
                      <a:cs typeface="Roboto"/>
                      <a:sym typeface="Roboto"/>
                    </a:rPr>
                    <a:t>Delivery</a:t>
                  </a:r>
                  <a:endParaRPr sz="1500" b="1">
                    <a:solidFill>
                      <a:srgbClr val="0C58D3"/>
                    </a:solidFill>
                    <a:latin typeface="Roboto"/>
                    <a:ea typeface="Roboto"/>
                    <a:cs typeface="Roboto"/>
                    <a:sym typeface="Roboto"/>
                  </a:endParaRPr>
                </a:p>
              </p:txBody>
            </p:sp>
            <p:sp>
              <p:nvSpPr>
                <p:cNvPr id="640" name="Google Shape;640;p39"/>
                <p:cNvSpPr txBox="1"/>
                <p:nvPr/>
              </p:nvSpPr>
              <p:spPr>
                <a:xfrm>
                  <a:off x="2699423" y="3117727"/>
                  <a:ext cx="1709100" cy="737400"/>
                </a:xfrm>
                <a:prstGeom prst="rect">
                  <a:avLst/>
                </a:prstGeom>
                <a:noFill/>
                <a:ln>
                  <a:noFill/>
                </a:ln>
              </p:spPr>
              <p:txBody>
                <a:bodyPr spcFirstLastPara="1" wrap="square" lIns="138150" tIns="138150" rIns="138150" bIns="138150" anchor="t" anchorCtr="0">
                  <a:noAutofit/>
                </a:bodyPr>
                <a:lstStyle/>
                <a:p>
                  <a:pPr marL="0" lvl="0" indent="0" algn="ctr" rtl="0">
                    <a:lnSpc>
                      <a:spcPct val="115000"/>
                    </a:lnSpc>
                    <a:spcBef>
                      <a:spcPts val="0"/>
                    </a:spcBef>
                    <a:spcAft>
                      <a:spcPts val="2400"/>
                    </a:spcAft>
                    <a:buNone/>
                  </a:pPr>
                  <a:endParaRPr sz="1200">
                    <a:solidFill>
                      <a:srgbClr val="0C58D3"/>
                    </a:solidFill>
                    <a:latin typeface="Roboto"/>
                    <a:ea typeface="Roboto"/>
                    <a:cs typeface="Roboto"/>
                    <a:sym typeface="Roboto"/>
                  </a:endParaRPr>
                </a:p>
              </p:txBody>
            </p:sp>
            <p:sp>
              <p:nvSpPr>
                <p:cNvPr id="641" name="Google Shape;641;p39"/>
                <p:cNvSpPr txBox="1"/>
                <p:nvPr/>
              </p:nvSpPr>
              <p:spPr>
                <a:xfrm>
                  <a:off x="3211320" y="2118324"/>
                  <a:ext cx="669600" cy="321000"/>
                </a:xfrm>
                <a:prstGeom prst="rect">
                  <a:avLst/>
                </a:prstGeom>
                <a:noFill/>
                <a:ln>
                  <a:noFill/>
                </a:ln>
              </p:spPr>
              <p:txBody>
                <a:bodyPr spcFirstLastPara="1" wrap="square" lIns="138150" tIns="138150" rIns="138150" bIns="138150" anchor="t" anchorCtr="0">
                  <a:noAutofit/>
                </a:bodyPr>
                <a:lstStyle/>
                <a:p>
                  <a:pPr marL="0" lvl="0" indent="0" algn="ctr" rtl="0">
                    <a:lnSpc>
                      <a:spcPct val="115000"/>
                    </a:lnSpc>
                    <a:spcBef>
                      <a:spcPts val="0"/>
                    </a:spcBef>
                    <a:spcAft>
                      <a:spcPts val="2400"/>
                    </a:spcAft>
                    <a:buNone/>
                  </a:pPr>
                  <a:r>
                    <a:rPr lang="en" sz="1200" b="1">
                      <a:solidFill>
                        <a:srgbClr val="0C58D3"/>
                      </a:solidFill>
                      <a:latin typeface="Roboto"/>
                      <a:ea typeface="Roboto"/>
                      <a:cs typeface="Roboto"/>
                      <a:sym typeface="Roboto"/>
                    </a:rPr>
                    <a:t>Q4-2023</a:t>
                  </a:r>
                  <a:endParaRPr sz="1200" b="1">
                    <a:solidFill>
                      <a:srgbClr val="0C58D3"/>
                    </a:solidFill>
                    <a:latin typeface="Roboto"/>
                    <a:ea typeface="Roboto"/>
                    <a:cs typeface="Roboto"/>
                    <a:sym typeface="Roboto"/>
                  </a:endParaRPr>
                </a:p>
              </p:txBody>
            </p:sp>
          </p:grpSp>
          <p:grpSp>
            <p:nvGrpSpPr>
              <p:cNvPr id="642" name="Google Shape;642;p39"/>
              <p:cNvGrpSpPr/>
              <p:nvPr/>
            </p:nvGrpSpPr>
            <p:grpSpPr>
              <a:xfrm>
                <a:off x="7225185" y="2957449"/>
                <a:ext cx="2582629" cy="2868030"/>
                <a:chOff x="4781408" y="1957150"/>
                <a:chExt cx="1709106" cy="1897975"/>
              </a:xfrm>
            </p:grpSpPr>
            <p:sp>
              <p:nvSpPr>
                <p:cNvPr id="643" name="Google Shape;643;p39"/>
                <p:cNvSpPr/>
                <p:nvPr/>
              </p:nvSpPr>
              <p:spPr>
                <a:xfrm>
                  <a:off x="5338808" y="1957150"/>
                  <a:ext cx="594300" cy="594300"/>
                </a:xfrm>
                <a:prstGeom prst="ellipse">
                  <a:avLst/>
                </a:prstGeom>
                <a:noFill/>
                <a:ln w="38100" cap="flat" cmpd="sng">
                  <a:solidFill>
                    <a:srgbClr val="858585"/>
                  </a:solidFill>
                  <a:prstDash val="solid"/>
                  <a:round/>
                  <a:headEnd type="none" w="sm" len="sm"/>
                  <a:tailEnd type="none" w="sm" len="sm"/>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644" name="Google Shape;644;p39"/>
                <p:cNvSpPr txBox="1"/>
                <p:nvPr/>
              </p:nvSpPr>
              <p:spPr>
                <a:xfrm>
                  <a:off x="4781413" y="2660925"/>
                  <a:ext cx="1709100" cy="446400"/>
                </a:xfrm>
                <a:prstGeom prst="rect">
                  <a:avLst/>
                </a:prstGeom>
                <a:noFill/>
                <a:ln>
                  <a:noFill/>
                </a:ln>
              </p:spPr>
              <p:txBody>
                <a:bodyPr spcFirstLastPara="1" wrap="square" lIns="138150" tIns="138150" rIns="138150" bIns="138150" anchor="b" anchorCtr="0">
                  <a:noAutofit/>
                </a:bodyPr>
                <a:lstStyle/>
                <a:p>
                  <a:pPr marL="0" lvl="0" indent="0" algn="ctr" rtl="0">
                    <a:lnSpc>
                      <a:spcPct val="115000"/>
                    </a:lnSpc>
                    <a:spcBef>
                      <a:spcPts val="0"/>
                    </a:spcBef>
                    <a:spcAft>
                      <a:spcPts val="0"/>
                    </a:spcAft>
                    <a:buNone/>
                  </a:pPr>
                  <a:r>
                    <a:rPr lang="en" sz="1500" b="1">
                      <a:solidFill>
                        <a:srgbClr val="858585"/>
                      </a:solidFill>
                      <a:latin typeface="Roboto"/>
                      <a:ea typeface="Roboto"/>
                      <a:cs typeface="Roboto"/>
                      <a:sym typeface="Roboto"/>
                    </a:rPr>
                    <a:t>Lease Up</a:t>
                  </a:r>
                  <a:endParaRPr sz="1500" b="1">
                    <a:solidFill>
                      <a:srgbClr val="858585"/>
                    </a:solidFill>
                    <a:latin typeface="Roboto"/>
                    <a:ea typeface="Roboto"/>
                    <a:cs typeface="Roboto"/>
                    <a:sym typeface="Roboto"/>
                  </a:endParaRPr>
                </a:p>
              </p:txBody>
            </p:sp>
            <p:sp>
              <p:nvSpPr>
                <p:cNvPr id="645" name="Google Shape;645;p39"/>
                <p:cNvSpPr txBox="1"/>
                <p:nvPr/>
              </p:nvSpPr>
              <p:spPr>
                <a:xfrm>
                  <a:off x="4781408" y="3117725"/>
                  <a:ext cx="1709100" cy="737400"/>
                </a:xfrm>
                <a:prstGeom prst="rect">
                  <a:avLst/>
                </a:prstGeom>
                <a:noFill/>
                <a:ln>
                  <a:noFill/>
                </a:ln>
              </p:spPr>
              <p:txBody>
                <a:bodyPr spcFirstLastPara="1" wrap="square" lIns="138150" tIns="138150" rIns="138150" bIns="138150" anchor="t" anchorCtr="0">
                  <a:noAutofit/>
                </a:bodyPr>
                <a:lstStyle/>
                <a:p>
                  <a:pPr marL="0" lvl="0" indent="0" algn="ctr" rtl="0">
                    <a:lnSpc>
                      <a:spcPct val="115000"/>
                    </a:lnSpc>
                    <a:spcBef>
                      <a:spcPts val="0"/>
                    </a:spcBef>
                    <a:spcAft>
                      <a:spcPts val="2400"/>
                    </a:spcAft>
                    <a:buNone/>
                  </a:pPr>
                  <a:endParaRPr sz="1200">
                    <a:solidFill>
                      <a:srgbClr val="858585"/>
                    </a:solidFill>
                    <a:latin typeface="Roboto"/>
                    <a:ea typeface="Roboto"/>
                    <a:cs typeface="Roboto"/>
                    <a:sym typeface="Roboto"/>
                  </a:endParaRPr>
                </a:p>
              </p:txBody>
            </p:sp>
            <p:sp>
              <p:nvSpPr>
                <p:cNvPr id="646" name="Google Shape;646;p39"/>
                <p:cNvSpPr txBox="1"/>
                <p:nvPr/>
              </p:nvSpPr>
              <p:spPr>
                <a:xfrm>
                  <a:off x="5348454" y="2118324"/>
                  <a:ext cx="594300" cy="321000"/>
                </a:xfrm>
                <a:prstGeom prst="rect">
                  <a:avLst/>
                </a:prstGeom>
                <a:noFill/>
                <a:ln>
                  <a:noFill/>
                </a:ln>
              </p:spPr>
              <p:txBody>
                <a:bodyPr spcFirstLastPara="1" wrap="square" lIns="138150" tIns="138150" rIns="138150" bIns="138150" anchor="t" anchorCtr="0">
                  <a:noAutofit/>
                </a:bodyPr>
                <a:lstStyle/>
                <a:p>
                  <a:pPr marL="0" lvl="0" indent="0" algn="ctr" rtl="0">
                    <a:lnSpc>
                      <a:spcPct val="115000"/>
                    </a:lnSpc>
                    <a:spcBef>
                      <a:spcPts val="0"/>
                    </a:spcBef>
                    <a:spcAft>
                      <a:spcPts val="2400"/>
                    </a:spcAft>
                    <a:buNone/>
                  </a:pPr>
                  <a:r>
                    <a:rPr lang="en" sz="1200" b="1">
                      <a:solidFill>
                        <a:srgbClr val="858585"/>
                      </a:solidFill>
                      <a:latin typeface="Roboto"/>
                      <a:ea typeface="Roboto"/>
                      <a:cs typeface="Roboto"/>
                      <a:sym typeface="Roboto"/>
                    </a:rPr>
                    <a:t>Q2-2024</a:t>
                  </a:r>
                  <a:endParaRPr sz="1200" b="1">
                    <a:solidFill>
                      <a:srgbClr val="858585"/>
                    </a:solidFill>
                    <a:latin typeface="Roboto"/>
                    <a:ea typeface="Roboto"/>
                    <a:cs typeface="Roboto"/>
                    <a:sym typeface="Roboto"/>
                  </a:endParaRPr>
                </a:p>
              </p:txBody>
            </p:sp>
          </p:grpSp>
          <p:grpSp>
            <p:nvGrpSpPr>
              <p:cNvPr id="647" name="Google Shape;647;p39"/>
              <p:cNvGrpSpPr/>
              <p:nvPr/>
            </p:nvGrpSpPr>
            <p:grpSpPr>
              <a:xfrm>
                <a:off x="10371265" y="2957449"/>
                <a:ext cx="2582621" cy="1738029"/>
                <a:chOff x="6863388" y="1957150"/>
                <a:chExt cx="1709100" cy="1150175"/>
              </a:xfrm>
            </p:grpSpPr>
            <p:sp>
              <p:nvSpPr>
                <p:cNvPr id="648" name="Google Shape;648;p39"/>
                <p:cNvSpPr/>
                <p:nvPr/>
              </p:nvSpPr>
              <p:spPr>
                <a:xfrm>
                  <a:off x="7420786" y="1957150"/>
                  <a:ext cx="594300" cy="594300"/>
                </a:xfrm>
                <a:prstGeom prst="ellipse">
                  <a:avLst/>
                </a:prstGeom>
                <a:noFill/>
                <a:ln w="38100" cap="flat" cmpd="sng">
                  <a:solidFill>
                    <a:srgbClr val="858585"/>
                  </a:solidFill>
                  <a:prstDash val="solid"/>
                  <a:round/>
                  <a:headEnd type="none" w="sm" len="sm"/>
                  <a:tailEnd type="none" w="sm" len="sm"/>
                </a:ln>
              </p:spPr>
              <p:txBody>
                <a:bodyPr spcFirstLastPara="1" wrap="square" lIns="138150" tIns="138150" rIns="138150" bIns="138150" anchor="ctr" anchorCtr="0">
                  <a:noAutofit/>
                </a:bodyPr>
                <a:lstStyle/>
                <a:p>
                  <a:pPr marL="0" lvl="0" indent="0" algn="l" rtl="0">
                    <a:spcBef>
                      <a:spcPts val="0"/>
                    </a:spcBef>
                    <a:spcAft>
                      <a:spcPts val="0"/>
                    </a:spcAft>
                    <a:buNone/>
                  </a:pPr>
                  <a:endParaRPr/>
                </a:p>
              </p:txBody>
            </p:sp>
            <p:sp>
              <p:nvSpPr>
                <p:cNvPr id="649" name="Google Shape;649;p39"/>
                <p:cNvSpPr txBox="1"/>
                <p:nvPr/>
              </p:nvSpPr>
              <p:spPr>
                <a:xfrm>
                  <a:off x="6863388" y="2660925"/>
                  <a:ext cx="1709100" cy="446400"/>
                </a:xfrm>
                <a:prstGeom prst="rect">
                  <a:avLst/>
                </a:prstGeom>
                <a:noFill/>
                <a:ln>
                  <a:noFill/>
                </a:ln>
              </p:spPr>
              <p:txBody>
                <a:bodyPr spcFirstLastPara="1" wrap="square" lIns="138150" tIns="138150" rIns="138150" bIns="138150" anchor="b" anchorCtr="0">
                  <a:noAutofit/>
                </a:bodyPr>
                <a:lstStyle/>
                <a:p>
                  <a:pPr marL="0" lvl="0" indent="0" algn="ctr" rtl="0">
                    <a:lnSpc>
                      <a:spcPct val="115000"/>
                    </a:lnSpc>
                    <a:spcBef>
                      <a:spcPts val="0"/>
                    </a:spcBef>
                    <a:spcAft>
                      <a:spcPts val="0"/>
                    </a:spcAft>
                    <a:buNone/>
                  </a:pPr>
                  <a:r>
                    <a:rPr lang="en" sz="1500" b="1">
                      <a:solidFill>
                        <a:srgbClr val="858585"/>
                      </a:solidFill>
                      <a:latin typeface="Roboto"/>
                      <a:ea typeface="Roboto"/>
                      <a:cs typeface="Roboto"/>
                      <a:sym typeface="Roboto"/>
                    </a:rPr>
                    <a:t>Stabilization/Conversion</a:t>
                  </a:r>
                  <a:endParaRPr sz="1500" b="1">
                    <a:solidFill>
                      <a:srgbClr val="858585"/>
                    </a:solidFill>
                    <a:latin typeface="Roboto"/>
                    <a:ea typeface="Roboto"/>
                    <a:cs typeface="Roboto"/>
                    <a:sym typeface="Roboto"/>
                  </a:endParaRPr>
                </a:p>
              </p:txBody>
            </p:sp>
            <p:sp>
              <p:nvSpPr>
                <p:cNvPr id="650" name="Google Shape;650;p39"/>
                <p:cNvSpPr txBox="1"/>
                <p:nvPr/>
              </p:nvSpPr>
              <p:spPr>
                <a:xfrm>
                  <a:off x="7422805" y="2118324"/>
                  <a:ext cx="594300" cy="321000"/>
                </a:xfrm>
                <a:prstGeom prst="rect">
                  <a:avLst/>
                </a:prstGeom>
                <a:noFill/>
                <a:ln>
                  <a:noFill/>
                </a:ln>
              </p:spPr>
              <p:txBody>
                <a:bodyPr spcFirstLastPara="1" wrap="square" lIns="138150" tIns="138150" rIns="138150" bIns="138150" anchor="t" anchorCtr="0">
                  <a:noAutofit/>
                </a:bodyPr>
                <a:lstStyle/>
                <a:p>
                  <a:pPr marL="0" lvl="0" indent="0" algn="ctr" rtl="0">
                    <a:lnSpc>
                      <a:spcPct val="115000"/>
                    </a:lnSpc>
                    <a:spcBef>
                      <a:spcPts val="0"/>
                    </a:spcBef>
                    <a:spcAft>
                      <a:spcPts val="2400"/>
                    </a:spcAft>
                    <a:buNone/>
                  </a:pPr>
                  <a:r>
                    <a:rPr lang="en" sz="1200" b="1">
                      <a:solidFill>
                        <a:srgbClr val="858585"/>
                      </a:solidFill>
                      <a:latin typeface="Roboto"/>
                      <a:ea typeface="Roboto"/>
                      <a:cs typeface="Roboto"/>
                      <a:sym typeface="Roboto"/>
                    </a:rPr>
                    <a:t>Q3-2024</a:t>
                  </a:r>
                  <a:endParaRPr sz="1200" b="1">
                    <a:solidFill>
                      <a:srgbClr val="858585"/>
                    </a:solidFill>
                    <a:latin typeface="Roboto"/>
                    <a:ea typeface="Roboto"/>
                    <a:cs typeface="Roboto"/>
                    <a:sym typeface="Roboto"/>
                  </a:endParaRPr>
                </a:p>
              </p:txBody>
            </p:sp>
          </p:grpSp>
        </p:grpSp>
        <p:sp>
          <p:nvSpPr>
            <p:cNvPr id="651" name="Google Shape;651;p39"/>
            <p:cNvSpPr txBox="1"/>
            <p:nvPr/>
          </p:nvSpPr>
          <p:spPr>
            <a:xfrm>
              <a:off x="3295650" y="3409950"/>
              <a:ext cx="8478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073763"/>
                  </a:solidFill>
                </a:rPr>
                <a:t>18 months</a:t>
              </a:r>
              <a:endParaRPr sz="900">
                <a:solidFill>
                  <a:srgbClr val="073763"/>
                </a:solidFill>
              </a:endParaRPr>
            </a:p>
          </p:txBody>
        </p:sp>
        <p:sp>
          <p:nvSpPr>
            <p:cNvPr id="652" name="Google Shape;652;p39"/>
            <p:cNvSpPr txBox="1"/>
            <p:nvPr/>
          </p:nvSpPr>
          <p:spPr>
            <a:xfrm>
              <a:off x="6566525" y="3484250"/>
              <a:ext cx="847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666666"/>
                  </a:solidFill>
                </a:rPr>
                <a:t>6 months</a:t>
              </a:r>
              <a:endParaRPr sz="1000">
                <a:solidFill>
                  <a:srgbClr val="666666"/>
                </a:solidFill>
              </a:endParaRPr>
            </a:p>
          </p:txBody>
        </p:sp>
        <p:sp>
          <p:nvSpPr>
            <p:cNvPr id="653" name="Google Shape;653;p39"/>
            <p:cNvSpPr txBox="1"/>
            <p:nvPr/>
          </p:nvSpPr>
          <p:spPr>
            <a:xfrm>
              <a:off x="9725250" y="3484250"/>
              <a:ext cx="847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666666"/>
                  </a:solidFill>
                </a:rPr>
                <a:t>3 months</a:t>
              </a:r>
              <a:endParaRPr sz="1000">
                <a:solidFill>
                  <a:srgbClr val="666666"/>
                </a:solidFill>
              </a:endParaRPr>
            </a:p>
          </p:txBody>
        </p:sp>
      </p:grpSp>
      <p:sp>
        <p:nvSpPr>
          <p:cNvPr id="654" name="Google Shape;654;p39"/>
          <p:cNvSpPr txBox="1"/>
          <p:nvPr/>
        </p:nvSpPr>
        <p:spPr>
          <a:xfrm>
            <a:off x="460950" y="457200"/>
            <a:ext cx="8686800" cy="6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800" b="1">
                <a:solidFill>
                  <a:srgbClr val="404040"/>
                </a:solidFill>
                <a:latin typeface="Comfortaa"/>
                <a:ea typeface="Comfortaa"/>
                <a:cs typeface="Comfortaa"/>
                <a:sym typeface="Comfortaa"/>
              </a:rPr>
              <a:t>FINANCIAL PLAN - TIMELINE</a:t>
            </a:r>
            <a:endParaRPr sz="2800" b="1">
              <a:solidFill>
                <a:srgbClr val="404040"/>
              </a:solidFill>
              <a:latin typeface="Comfortaa"/>
              <a:ea typeface="Comfortaa"/>
              <a:cs typeface="Comfortaa"/>
              <a:sym typeface="Comfortaa"/>
            </a:endParaRPr>
          </a:p>
          <a:p>
            <a:pPr marL="0" lvl="0" indent="0" algn="l" rtl="0">
              <a:spcBef>
                <a:spcPts val="0"/>
              </a:spcBef>
              <a:spcAft>
                <a:spcPts val="0"/>
              </a:spcAft>
              <a:buNone/>
            </a:pPr>
            <a:r>
              <a:rPr lang="en" sz="2400">
                <a:solidFill>
                  <a:srgbClr val="404040"/>
                </a:solidFill>
                <a:latin typeface="Comfortaa"/>
                <a:ea typeface="Comfortaa"/>
                <a:cs typeface="Comfortaa"/>
                <a:sym typeface="Comfortaa"/>
              </a:rPr>
              <a:t>AFFORDABLE</a:t>
            </a:r>
            <a:endParaRPr sz="2400">
              <a:solidFill>
                <a:srgbClr val="404040"/>
              </a:solidFill>
              <a:latin typeface="Comfortaa"/>
              <a:ea typeface="Comfortaa"/>
              <a:cs typeface="Comfortaa"/>
              <a:sym typeface="Comfortaa"/>
            </a:endParaRPr>
          </a:p>
        </p:txBody>
      </p:sp>
      <p:pic>
        <p:nvPicPr>
          <p:cNvPr id="655" name="Google Shape;655;p39"/>
          <p:cNvPicPr preferRelativeResize="0"/>
          <p:nvPr/>
        </p:nvPicPr>
        <p:blipFill>
          <a:blip r:embed="rId3">
            <a:alphaModFix/>
          </a:blip>
          <a:stretch>
            <a:fillRect/>
          </a:stretch>
        </p:blipFill>
        <p:spPr>
          <a:xfrm>
            <a:off x="1029575" y="3512075"/>
            <a:ext cx="7222675" cy="3954925"/>
          </a:xfrm>
          <a:prstGeom prst="rect">
            <a:avLst/>
          </a:prstGeom>
          <a:noFill/>
          <a:ln>
            <a:noFill/>
          </a:ln>
        </p:spPr>
      </p:pic>
      <p:graphicFrame>
        <p:nvGraphicFramePr>
          <p:cNvPr id="656" name="Google Shape;656;p39"/>
          <p:cNvGraphicFramePr/>
          <p:nvPr/>
        </p:nvGraphicFramePr>
        <p:xfrm>
          <a:off x="8813775" y="4072875"/>
          <a:ext cx="3000000" cy="3000000"/>
        </p:xfrm>
        <a:graphic>
          <a:graphicData uri="http://schemas.openxmlformats.org/drawingml/2006/table">
            <a:tbl>
              <a:tblPr>
                <a:noFill/>
                <a:tableStyleId>{986A1DE7-8EEC-43C0-9D76-5CCEFA692F78}</a:tableStyleId>
              </a:tblPr>
              <a:tblGrid>
                <a:gridCol w="2109525">
                  <a:extLst>
                    <a:ext uri="{9D8B030D-6E8A-4147-A177-3AD203B41FA5}">
                      <a16:colId xmlns:a16="http://schemas.microsoft.com/office/drawing/2014/main" val="20000"/>
                    </a:ext>
                  </a:extLst>
                </a:gridCol>
                <a:gridCol w="2470575">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r>
                        <a:rPr lang="en" b="1">
                          <a:solidFill>
                            <a:srgbClr val="F3F3F3"/>
                          </a:solidFill>
                        </a:rPr>
                        <a:t>Income Assumptions</a:t>
                      </a:r>
                      <a:endParaRPr b="1">
                        <a:solidFill>
                          <a:srgbClr val="F3F3F3"/>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1C4587"/>
                    </a:solidFill>
                  </a:tcPr>
                </a:tc>
                <a:tc>
                  <a:txBody>
                    <a:bodyPr/>
                    <a:lstStyle/>
                    <a:p>
                      <a:pPr marL="0" lvl="0" indent="0" algn="l" rtl="0">
                        <a:spcBef>
                          <a:spcPts val="0"/>
                        </a:spcBef>
                        <a:spcAft>
                          <a:spcPts val="0"/>
                        </a:spcAft>
                        <a:buNone/>
                      </a:pPr>
                      <a:r>
                        <a:rPr lang="en" b="1">
                          <a:solidFill>
                            <a:srgbClr val="F3F3F3"/>
                          </a:solidFill>
                        </a:rPr>
                        <a:t>Expense Assumptions</a:t>
                      </a:r>
                      <a:endParaRPr b="1">
                        <a:solidFill>
                          <a:srgbClr val="F3F3F3"/>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1C4587"/>
                    </a:solidFill>
                  </a:tcPr>
                </a:tc>
                <a:extLst>
                  <a:ext uri="{0D108BD9-81ED-4DB2-BD59-A6C34878D82A}">
                    <a16:rowId xmlns:a16="http://schemas.microsoft.com/office/drawing/2014/main" val="10000"/>
                  </a:ext>
                </a:extLst>
              </a:tr>
              <a:tr h="396200">
                <a:tc>
                  <a:txBody>
                    <a:bodyPr/>
                    <a:lstStyle/>
                    <a:p>
                      <a:pPr marL="285750" lvl="0" indent="0" algn="l" rtl="0">
                        <a:spcBef>
                          <a:spcPts val="0"/>
                        </a:spcBef>
                        <a:spcAft>
                          <a:spcPts val="0"/>
                        </a:spcAft>
                        <a:buNone/>
                      </a:pPr>
                      <a:r>
                        <a:rPr lang="en" sz="1200"/>
                        <a:t>Rents </a:t>
                      </a:r>
                      <a:endParaRPr sz="1200"/>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 sz="1200"/>
                        <a:t>Total OPEX - $5430 PUPY</a:t>
                      </a:r>
                      <a:endParaRPr sz="1200"/>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457200" lvl="0" indent="-304800" algn="l" rtl="0">
                        <a:spcBef>
                          <a:spcPts val="0"/>
                        </a:spcBef>
                        <a:spcAft>
                          <a:spcPts val="0"/>
                        </a:spcAft>
                        <a:buSzPts val="1200"/>
                        <a:buChar char="-"/>
                      </a:pPr>
                      <a:r>
                        <a:rPr lang="en" sz="1200"/>
                        <a:t>90% @ 60% AMI</a:t>
                      </a:r>
                      <a:endParaRPr sz="1200"/>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457200" lvl="0" indent="-304800" algn="l" rtl="0">
                        <a:spcBef>
                          <a:spcPts val="0"/>
                        </a:spcBef>
                        <a:spcAft>
                          <a:spcPts val="0"/>
                        </a:spcAft>
                        <a:buSzPts val="1200"/>
                        <a:buChar char="-"/>
                      </a:pPr>
                      <a:r>
                        <a:rPr lang="en" sz="1200"/>
                        <a:t>Onsite Management $780 PUPY</a:t>
                      </a:r>
                      <a:endParaRPr sz="1200"/>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457200" lvl="0" indent="-304800" algn="l" rtl="0">
                        <a:spcBef>
                          <a:spcPts val="0"/>
                        </a:spcBef>
                        <a:spcAft>
                          <a:spcPts val="0"/>
                        </a:spcAft>
                        <a:buClr>
                          <a:schemeClr val="dk1"/>
                        </a:buClr>
                        <a:buSzPts val="1200"/>
                        <a:buChar char="-"/>
                      </a:pPr>
                      <a:r>
                        <a:rPr lang="en" sz="1200">
                          <a:solidFill>
                            <a:schemeClr val="dk1"/>
                          </a:solidFill>
                        </a:rPr>
                        <a:t>10% @ FMR housing 30% AMI </a:t>
                      </a:r>
                      <a:endParaRPr sz="1200"/>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457200" lvl="0" indent="-304800" algn="l" rtl="0">
                        <a:spcBef>
                          <a:spcPts val="0"/>
                        </a:spcBef>
                        <a:spcAft>
                          <a:spcPts val="0"/>
                        </a:spcAft>
                        <a:buSzPts val="1200"/>
                        <a:buChar char="-"/>
                      </a:pPr>
                      <a:r>
                        <a:rPr lang="en" sz="1200"/>
                        <a:t>Capital reserve $450 PUPY </a:t>
                      </a:r>
                      <a:endParaRPr sz="1200"/>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396200">
                <a:tc>
                  <a:txBody>
                    <a:bodyPr/>
                    <a:lstStyle/>
                    <a:p>
                      <a:pPr marL="457200" lvl="0" indent="-228600" algn="l" rtl="0">
                        <a:spcBef>
                          <a:spcPts val="0"/>
                        </a:spcBef>
                        <a:spcAft>
                          <a:spcPts val="0"/>
                        </a:spcAft>
                        <a:buNone/>
                      </a:pPr>
                      <a:r>
                        <a:rPr lang="en" sz="1200"/>
                        <a:t>YoY increase - 2%</a:t>
                      </a:r>
                      <a:endParaRPr sz="1200"/>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 sz="1200"/>
                        <a:t>YoY Increase - 3%</a:t>
                      </a:r>
                      <a:endParaRPr sz="1200"/>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396200">
                <a:tc>
                  <a:txBody>
                    <a:bodyPr/>
                    <a:lstStyle/>
                    <a:p>
                      <a:pPr marL="457200" lvl="0" indent="-228600" algn="l" rtl="0">
                        <a:spcBef>
                          <a:spcPts val="0"/>
                        </a:spcBef>
                        <a:spcAft>
                          <a:spcPts val="0"/>
                        </a:spcAft>
                        <a:buClr>
                          <a:schemeClr val="dk1"/>
                        </a:buClr>
                        <a:buSzPts val="1100"/>
                        <a:buFont typeface="Arial"/>
                        <a:buNone/>
                      </a:pPr>
                      <a:r>
                        <a:rPr lang="en" sz="1200">
                          <a:solidFill>
                            <a:schemeClr val="dk1"/>
                          </a:solidFill>
                        </a:rPr>
                        <a:t>Vacancy - 5%</a:t>
                      </a:r>
                      <a:endParaRPr sz="1200">
                        <a:solidFill>
                          <a:schemeClr val="dk1"/>
                        </a:solidFill>
                      </a:endParaRPr>
                    </a:p>
                    <a:p>
                      <a:pPr marL="457200" lvl="0" indent="-228600" algn="l" rtl="0">
                        <a:spcBef>
                          <a:spcPts val="0"/>
                        </a:spcBef>
                        <a:spcAft>
                          <a:spcPts val="0"/>
                        </a:spcAft>
                        <a:buNone/>
                      </a:pPr>
                      <a:endParaRPr sz="1200">
                        <a:solidFill>
                          <a:schemeClr val="dk1"/>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40"/>
          <p:cNvPicPr preferRelativeResize="0"/>
          <p:nvPr/>
        </p:nvPicPr>
        <p:blipFill>
          <a:blip r:embed="rId3">
            <a:alphaModFix/>
          </a:blip>
          <a:stretch>
            <a:fillRect/>
          </a:stretch>
        </p:blipFill>
        <p:spPr>
          <a:xfrm>
            <a:off x="567700" y="2226950"/>
            <a:ext cx="5286375" cy="3861425"/>
          </a:xfrm>
          <a:prstGeom prst="rect">
            <a:avLst/>
          </a:prstGeom>
          <a:noFill/>
          <a:ln>
            <a:noFill/>
          </a:ln>
        </p:spPr>
      </p:pic>
      <p:pic>
        <p:nvPicPr>
          <p:cNvPr id="662" name="Google Shape;662;p40"/>
          <p:cNvPicPr preferRelativeResize="0"/>
          <p:nvPr/>
        </p:nvPicPr>
        <p:blipFill>
          <a:blip r:embed="rId4">
            <a:alphaModFix/>
          </a:blip>
          <a:stretch>
            <a:fillRect/>
          </a:stretch>
        </p:blipFill>
        <p:spPr>
          <a:xfrm>
            <a:off x="6549400" y="2268850"/>
            <a:ext cx="4876800" cy="3736350"/>
          </a:xfrm>
          <a:prstGeom prst="rect">
            <a:avLst/>
          </a:prstGeom>
          <a:noFill/>
          <a:ln>
            <a:noFill/>
          </a:ln>
        </p:spPr>
      </p:pic>
      <p:sp>
        <p:nvSpPr>
          <p:cNvPr id="663" name="Google Shape;663;p40"/>
          <p:cNvSpPr txBox="1"/>
          <p:nvPr/>
        </p:nvSpPr>
        <p:spPr>
          <a:xfrm>
            <a:off x="460950" y="457200"/>
            <a:ext cx="8686800" cy="6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800" b="1">
                <a:solidFill>
                  <a:srgbClr val="404040"/>
                </a:solidFill>
                <a:latin typeface="Comfortaa"/>
                <a:ea typeface="Comfortaa"/>
                <a:cs typeface="Comfortaa"/>
                <a:sym typeface="Comfortaa"/>
              </a:rPr>
              <a:t>FINANCIAL PLAN - SOURCES AND USES</a:t>
            </a:r>
            <a:endParaRPr sz="2800" b="1">
              <a:solidFill>
                <a:srgbClr val="404040"/>
              </a:solidFill>
              <a:latin typeface="Comfortaa"/>
              <a:ea typeface="Comfortaa"/>
              <a:cs typeface="Comfortaa"/>
              <a:sym typeface="Comfortaa"/>
            </a:endParaRPr>
          </a:p>
          <a:p>
            <a:pPr marL="0" lvl="0" indent="0" algn="l" rtl="0">
              <a:spcBef>
                <a:spcPts val="0"/>
              </a:spcBef>
              <a:spcAft>
                <a:spcPts val="0"/>
              </a:spcAft>
              <a:buNone/>
            </a:pPr>
            <a:r>
              <a:rPr lang="en" sz="2400">
                <a:solidFill>
                  <a:srgbClr val="404040"/>
                </a:solidFill>
                <a:latin typeface="Comfortaa"/>
                <a:ea typeface="Comfortaa"/>
                <a:cs typeface="Comfortaa"/>
                <a:sym typeface="Comfortaa"/>
              </a:rPr>
              <a:t>AFFORDABLE</a:t>
            </a:r>
            <a:endParaRPr sz="2400">
              <a:solidFill>
                <a:srgbClr val="404040"/>
              </a:solidFill>
              <a:latin typeface="Comfortaa"/>
              <a:ea typeface="Comfortaa"/>
              <a:cs typeface="Comfortaa"/>
              <a:sym typeface="Comforta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41"/>
          <p:cNvSpPr txBox="1"/>
          <p:nvPr/>
        </p:nvSpPr>
        <p:spPr>
          <a:xfrm>
            <a:off x="460950" y="457200"/>
            <a:ext cx="8686800" cy="6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800" b="1">
                <a:solidFill>
                  <a:srgbClr val="404040"/>
                </a:solidFill>
                <a:latin typeface="Comfortaa"/>
                <a:ea typeface="Comfortaa"/>
                <a:cs typeface="Comfortaa"/>
                <a:sym typeface="Comfortaa"/>
              </a:rPr>
              <a:t>FINANCIAL PLAN</a:t>
            </a:r>
            <a:endParaRPr sz="2800" b="1">
              <a:solidFill>
                <a:srgbClr val="404040"/>
              </a:solidFill>
              <a:latin typeface="Comfortaa"/>
              <a:ea typeface="Comfortaa"/>
              <a:cs typeface="Comfortaa"/>
              <a:sym typeface="Comfortaa"/>
            </a:endParaRPr>
          </a:p>
          <a:p>
            <a:pPr marL="0" lvl="0" indent="0" algn="l" rtl="0">
              <a:spcBef>
                <a:spcPts val="0"/>
              </a:spcBef>
              <a:spcAft>
                <a:spcPts val="0"/>
              </a:spcAft>
              <a:buNone/>
            </a:pPr>
            <a:r>
              <a:rPr lang="en" sz="2400">
                <a:solidFill>
                  <a:srgbClr val="404040"/>
                </a:solidFill>
                <a:latin typeface="Comfortaa"/>
                <a:ea typeface="Comfortaa"/>
                <a:cs typeface="Comfortaa"/>
                <a:sym typeface="Comfortaa"/>
              </a:rPr>
              <a:t>AFFORDABLE</a:t>
            </a:r>
            <a:endParaRPr sz="2400">
              <a:solidFill>
                <a:srgbClr val="404040"/>
              </a:solidFill>
              <a:latin typeface="Comfortaa"/>
              <a:ea typeface="Comfortaa"/>
              <a:cs typeface="Comfortaa"/>
              <a:sym typeface="Comfortaa"/>
            </a:endParaRPr>
          </a:p>
        </p:txBody>
      </p:sp>
      <p:pic>
        <p:nvPicPr>
          <p:cNvPr id="669" name="Google Shape;669;p41"/>
          <p:cNvPicPr preferRelativeResize="0"/>
          <p:nvPr/>
        </p:nvPicPr>
        <p:blipFill>
          <a:blip r:embed="rId3">
            <a:alphaModFix/>
          </a:blip>
          <a:stretch>
            <a:fillRect/>
          </a:stretch>
        </p:blipFill>
        <p:spPr>
          <a:xfrm>
            <a:off x="2534800" y="1527000"/>
            <a:ext cx="6107975" cy="5573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457200" y="6858000"/>
            <a:ext cx="12903300" cy="457200"/>
          </a:xfrm>
          <a:prstGeom prst="rect">
            <a:avLst/>
          </a:prstGeom>
        </p:spPr>
        <p:txBody>
          <a:bodyPr spcFirstLastPara="1" wrap="square" lIns="138150" tIns="138150" rIns="138150" bIns="138150" anchor="ctr" anchorCtr="0">
            <a:noAutofit/>
          </a:bodyPr>
          <a:lstStyle/>
          <a:p>
            <a:pPr marL="0" lvl="0" indent="0" algn="l" rtl="0">
              <a:spcBef>
                <a:spcPts val="0"/>
              </a:spcBef>
              <a:spcAft>
                <a:spcPts val="0"/>
              </a:spcAft>
              <a:buClr>
                <a:schemeClr val="dk1"/>
              </a:buClr>
              <a:buFont typeface="Arial"/>
              <a:buNone/>
            </a:pPr>
            <a:r>
              <a:rPr lang="en" sz="3800" b="1">
                <a:solidFill>
                  <a:srgbClr val="000000"/>
                </a:solidFill>
                <a:latin typeface="Comfortaa"/>
                <a:ea typeface="Comfortaa"/>
                <a:cs typeface="Comfortaa"/>
                <a:sym typeface="Comfortaa"/>
              </a:rPr>
              <a:t>SITE AND PLANNING CONTEXT</a:t>
            </a:r>
            <a:endParaRPr sz="3800" b="1">
              <a:latin typeface="Comfortaa"/>
              <a:ea typeface="Comfortaa"/>
              <a:cs typeface="Comfortaa"/>
              <a:sym typeface="Comfortaa"/>
            </a:endParaRPr>
          </a:p>
        </p:txBody>
      </p:sp>
      <p:pic>
        <p:nvPicPr>
          <p:cNvPr id="71" name="Google Shape;71;p15"/>
          <p:cNvPicPr preferRelativeResize="0"/>
          <p:nvPr/>
        </p:nvPicPr>
        <p:blipFill rotWithShape="1">
          <a:blip r:embed="rId3">
            <a:alphaModFix/>
          </a:blip>
          <a:srcRect l="9412" t="27323" b="5227"/>
          <a:stretch/>
        </p:blipFill>
        <p:spPr>
          <a:xfrm>
            <a:off x="-25" y="0"/>
            <a:ext cx="13817596" cy="674370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42"/>
          <p:cNvPicPr preferRelativeResize="0"/>
          <p:nvPr/>
        </p:nvPicPr>
        <p:blipFill rotWithShape="1">
          <a:blip r:embed="rId3">
            <a:alphaModFix/>
          </a:blip>
          <a:srcRect/>
          <a:stretch/>
        </p:blipFill>
        <p:spPr>
          <a:xfrm>
            <a:off x="-1" y="0"/>
            <a:ext cx="13817728" cy="7772400"/>
          </a:xfrm>
          <a:prstGeom prst="rect">
            <a:avLst/>
          </a:prstGeom>
          <a:noFill/>
          <a:ln>
            <a:noFill/>
          </a:ln>
        </p:spPr>
      </p:pic>
      <p:sp>
        <p:nvSpPr>
          <p:cNvPr id="675" name="Google Shape;675;p42"/>
          <p:cNvSpPr txBox="1">
            <a:spLocks noGrp="1"/>
          </p:cNvSpPr>
          <p:nvPr>
            <p:ph type="title"/>
          </p:nvPr>
        </p:nvSpPr>
        <p:spPr>
          <a:xfrm>
            <a:off x="457200" y="6858000"/>
            <a:ext cx="12903300" cy="457200"/>
          </a:xfrm>
          <a:prstGeom prst="rect">
            <a:avLst/>
          </a:prstGeom>
        </p:spPr>
        <p:txBody>
          <a:bodyPr spcFirstLastPara="1" wrap="square" lIns="138150" tIns="138150" rIns="138150" bIns="138150" anchor="ctr" anchorCtr="0">
            <a:noAutofit/>
          </a:bodyPr>
          <a:lstStyle/>
          <a:p>
            <a:pPr marL="914400" lvl="0" indent="0" algn="l" rtl="0">
              <a:spcBef>
                <a:spcPts val="0"/>
              </a:spcBef>
              <a:spcAft>
                <a:spcPts val="0"/>
              </a:spcAft>
              <a:buClr>
                <a:schemeClr val="dk1"/>
              </a:buClr>
              <a:buFont typeface="Arial"/>
              <a:buNone/>
            </a:pPr>
            <a:r>
              <a:rPr lang="en" sz="3800" b="1">
                <a:solidFill>
                  <a:srgbClr val="000000"/>
                </a:solidFill>
                <a:latin typeface="Comfortaa"/>
                <a:ea typeface="Comfortaa"/>
                <a:cs typeface="Comfortaa"/>
                <a:sym typeface="Comfortaa"/>
              </a:rPr>
              <a:t> CONCLUSION</a:t>
            </a:r>
            <a:endParaRPr sz="3800" b="1">
              <a:latin typeface="Comfortaa"/>
              <a:ea typeface="Comfortaa"/>
              <a:cs typeface="Comfortaa"/>
              <a:sym typeface="Comforta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6"/>
          <p:cNvPicPr preferRelativeResize="0"/>
          <p:nvPr/>
        </p:nvPicPr>
        <p:blipFill>
          <a:blip r:embed="rId3">
            <a:alphaModFix/>
          </a:blip>
          <a:stretch>
            <a:fillRect/>
          </a:stretch>
        </p:blipFill>
        <p:spPr>
          <a:xfrm>
            <a:off x="0" y="0"/>
            <a:ext cx="13817600" cy="80962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7"/>
          <p:cNvPicPr preferRelativeResize="0"/>
          <p:nvPr/>
        </p:nvPicPr>
        <p:blipFill rotWithShape="1">
          <a:blip r:embed="rId3">
            <a:alphaModFix/>
          </a:blip>
          <a:srcRect r="2056"/>
          <a:stretch/>
        </p:blipFill>
        <p:spPr>
          <a:xfrm>
            <a:off x="793512" y="0"/>
            <a:ext cx="12230576" cy="7772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8"/>
          <p:cNvPicPr preferRelativeResize="0"/>
          <p:nvPr/>
        </p:nvPicPr>
        <p:blipFill>
          <a:blip r:embed="rId3">
            <a:alphaModFix/>
          </a:blip>
          <a:stretch>
            <a:fillRect/>
          </a:stretch>
        </p:blipFill>
        <p:spPr>
          <a:xfrm>
            <a:off x="14440175" y="0"/>
            <a:ext cx="13817600" cy="8096262"/>
          </a:xfrm>
          <a:prstGeom prst="rect">
            <a:avLst/>
          </a:prstGeom>
          <a:noFill/>
          <a:ln>
            <a:noFill/>
          </a:ln>
        </p:spPr>
      </p:pic>
      <p:pic>
        <p:nvPicPr>
          <p:cNvPr id="87" name="Google Shape;87;p18"/>
          <p:cNvPicPr preferRelativeResize="0"/>
          <p:nvPr/>
        </p:nvPicPr>
        <p:blipFill rotWithShape="1">
          <a:blip r:embed="rId4">
            <a:alphaModFix/>
          </a:blip>
          <a:srcRect b="16387"/>
          <a:stretch/>
        </p:blipFill>
        <p:spPr>
          <a:xfrm>
            <a:off x="894000" y="0"/>
            <a:ext cx="12029751" cy="7772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p:nvPr/>
        </p:nvSpPr>
        <p:spPr>
          <a:xfrm>
            <a:off x="14465488" y="4479813"/>
            <a:ext cx="4229100" cy="1387500"/>
          </a:xfrm>
          <a:prstGeom prst="rect">
            <a:avLst/>
          </a:prstGeom>
          <a:noFill/>
          <a:ln>
            <a:noFill/>
          </a:ln>
        </p:spPr>
        <p:txBody>
          <a:bodyPr spcFirstLastPara="1" wrap="square" lIns="91425" tIns="45700" rIns="91425" bIns="45700" anchor="b" anchorCtr="0">
            <a:noAutofit/>
          </a:bodyPr>
          <a:lstStyle/>
          <a:p>
            <a:pPr marL="0" lvl="0" indent="0" algn="r" rtl="0">
              <a:lnSpc>
                <a:spcPct val="115000"/>
              </a:lnSpc>
              <a:spcBef>
                <a:spcPts val="0"/>
              </a:spcBef>
              <a:spcAft>
                <a:spcPts val="0"/>
              </a:spcAft>
              <a:buClr>
                <a:srgbClr val="000000"/>
              </a:buClr>
              <a:buFont typeface="Arial"/>
              <a:buNone/>
            </a:pPr>
            <a:endParaRPr sz="1100">
              <a:solidFill>
                <a:srgbClr val="000000"/>
              </a:solidFill>
              <a:latin typeface="Montserrat"/>
              <a:ea typeface="Montserrat"/>
              <a:cs typeface="Montserrat"/>
              <a:sym typeface="Montserrat"/>
            </a:endParaRPr>
          </a:p>
        </p:txBody>
      </p:sp>
      <p:graphicFrame>
        <p:nvGraphicFramePr>
          <p:cNvPr id="93" name="Google Shape;93;p19"/>
          <p:cNvGraphicFramePr/>
          <p:nvPr/>
        </p:nvGraphicFramePr>
        <p:xfrm>
          <a:off x="-4613050" y="457200"/>
          <a:ext cx="3000000" cy="3000000"/>
        </p:xfrm>
        <a:graphic>
          <a:graphicData uri="http://schemas.openxmlformats.org/drawingml/2006/table">
            <a:tbl>
              <a:tblPr>
                <a:noFill/>
                <a:tableStyleId>{986A1DE7-8EEC-43C0-9D76-5CCEFA692F78}</a:tableStyleId>
              </a:tblPr>
              <a:tblGrid>
                <a:gridCol w="1037850">
                  <a:extLst>
                    <a:ext uri="{9D8B030D-6E8A-4147-A177-3AD203B41FA5}">
                      <a16:colId xmlns:a16="http://schemas.microsoft.com/office/drawing/2014/main" val="20000"/>
                    </a:ext>
                  </a:extLst>
                </a:gridCol>
                <a:gridCol w="1037850">
                  <a:extLst>
                    <a:ext uri="{9D8B030D-6E8A-4147-A177-3AD203B41FA5}">
                      <a16:colId xmlns:a16="http://schemas.microsoft.com/office/drawing/2014/main" val="20001"/>
                    </a:ext>
                  </a:extLst>
                </a:gridCol>
                <a:gridCol w="1037850">
                  <a:extLst>
                    <a:ext uri="{9D8B030D-6E8A-4147-A177-3AD203B41FA5}">
                      <a16:colId xmlns:a16="http://schemas.microsoft.com/office/drawing/2014/main" val="20002"/>
                    </a:ext>
                  </a:extLst>
                </a:gridCol>
                <a:gridCol w="1037850">
                  <a:extLst>
                    <a:ext uri="{9D8B030D-6E8A-4147-A177-3AD203B41FA5}">
                      <a16:colId xmlns:a16="http://schemas.microsoft.com/office/drawing/2014/main" val="20003"/>
                    </a:ext>
                  </a:extLst>
                </a:gridCol>
              </a:tblGrid>
              <a:tr h="75325">
                <a:tc>
                  <a:txBody>
                    <a:bodyPr/>
                    <a:lstStyle/>
                    <a:p>
                      <a:pPr marL="0" lvl="0" indent="0" algn="l" rtl="0">
                        <a:spcBef>
                          <a:spcPts val="0"/>
                        </a:spcBef>
                        <a:spcAft>
                          <a:spcPts val="0"/>
                        </a:spcAft>
                        <a:buNone/>
                      </a:pPr>
                      <a:r>
                        <a:rPr lang="en" sz="1100" b="1">
                          <a:latin typeface="Montserrat"/>
                          <a:ea typeface="Montserrat"/>
                          <a:cs typeface="Montserrat"/>
                          <a:sym typeface="Montserrat"/>
                        </a:rPr>
                        <a:t>UNIT TYPE</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QUANTITY</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AVERAGE NET SF</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TOTAL SF</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Live/Work</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7</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994</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6,958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Studio</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94</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437</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41,078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1-BR</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120(30 IZ)</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620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74,400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2-BR</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35</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1,016</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35,560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Total</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256</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157,996</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94" name="Google Shape;94;p19"/>
          <p:cNvGraphicFramePr/>
          <p:nvPr/>
        </p:nvGraphicFramePr>
        <p:xfrm>
          <a:off x="-4613050" y="4477163"/>
          <a:ext cx="3000000" cy="3000000"/>
        </p:xfrm>
        <a:graphic>
          <a:graphicData uri="http://schemas.openxmlformats.org/drawingml/2006/table">
            <a:tbl>
              <a:tblPr>
                <a:noFill/>
                <a:tableStyleId>{986A1DE7-8EEC-43C0-9D76-5CCEFA692F78}</a:tableStyleId>
              </a:tblPr>
              <a:tblGrid>
                <a:gridCol w="1037850">
                  <a:extLst>
                    <a:ext uri="{9D8B030D-6E8A-4147-A177-3AD203B41FA5}">
                      <a16:colId xmlns:a16="http://schemas.microsoft.com/office/drawing/2014/main" val="20000"/>
                    </a:ext>
                  </a:extLst>
                </a:gridCol>
                <a:gridCol w="1037850">
                  <a:extLst>
                    <a:ext uri="{9D8B030D-6E8A-4147-A177-3AD203B41FA5}">
                      <a16:colId xmlns:a16="http://schemas.microsoft.com/office/drawing/2014/main" val="20001"/>
                    </a:ext>
                  </a:extLst>
                </a:gridCol>
                <a:gridCol w="1037850">
                  <a:extLst>
                    <a:ext uri="{9D8B030D-6E8A-4147-A177-3AD203B41FA5}">
                      <a16:colId xmlns:a16="http://schemas.microsoft.com/office/drawing/2014/main" val="20002"/>
                    </a:ext>
                  </a:extLst>
                </a:gridCol>
                <a:gridCol w="1037850">
                  <a:extLst>
                    <a:ext uri="{9D8B030D-6E8A-4147-A177-3AD203B41FA5}">
                      <a16:colId xmlns:a16="http://schemas.microsoft.com/office/drawing/2014/main" val="20003"/>
                    </a:ext>
                  </a:extLst>
                </a:gridCol>
              </a:tblGrid>
              <a:tr h="75325">
                <a:tc>
                  <a:txBody>
                    <a:bodyPr/>
                    <a:lstStyle/>
                    <a:p>
                      <a:pPr marL="0" lvl="0" indent="0" algn="l" rtl="0">
                        <a:spcBef>
                          <a:spcPts val="0"/>
                        </a:spcBef>
                        <a:spcAft>
                          <a:spcPts val="0"/>
                        </a:spcAft>
                        <a:buNone/>
                      </a:pPr>
                      <a:r>
                        <a:rPr lang="en" sz="1100" b="1">
                          <a:latin typeface="Montserrat"/>
                          <a:ea typeface="Montserrat"/>
                          <a:cs typeface="Montserrat"/>
                          <a:sym typeface="Montserrat"/>
                        </a:rPr>
                        <a:t>UNIT TYPE</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QUANTITY</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AVERAGE NET SF</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TOTAL SF</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Studio</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41</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421</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17,261</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1-BR</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608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10,944</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2-BR</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58</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865</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50,170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3-BR</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12</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1,025</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12,300</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00000">
                <a:tc>
                  <a:txBody>
                    <a:bodyPr/>
                    <a:lstStyle/>
                    <a:p>
                      <a:pPr marL="0" lvl="0" indent="0" algn="l" rtl="0">
                        <a:spcBef>
                          <a:spcPts val="0"/>
                        </a:spcBef>
                        <a:spcAft>
                          <a:spcPts val="0"/>
                        </a:spcAft>
                        <a:buNone/>
                      </a:pPr>
                      <a:r>
                        <a:rPr lang="en" sz="1100" b="1">
                          <a:latin typeface="Montserrat"/>
                          <a:ea typeface="Montserrat"/>
                          <a:cs typeface="Montserrat"/>
                          <a:sym typeface="Montserrat"/>
                        </a:rPr>
                        <a:t>Total</a:t>
                      </a:r>
                      <a:endParaRPr sz="1100" b="1">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129</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90,675</a:t>
                      </a:r>
                      <a:endParaRPr sz="1100">
                        <a:latin typeface="Montserrat"/>
                        <a:ea typeface="Montserrat"/>
                        <a:cs typeface="Montserrat"/>
                        <a:sym typeface="Montserrat"/>
                      </a:endParaRPr>
                    </a:p>
                  </a:txBody>
                  <a:tcPr marL="45700" marR="45700" marT="18275"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95" name="Google Shape;95;p19"/>
          <p:cNvPicPr preferRelativeResize="0"/>
          <p:nvPr/>
        </p:nvPicPr>
        <p:blipFill>
          <a:blip r:embed="rId3">
            <a:alphaModFix/>
          </a:blip>
          <a:stretch>
            <a:fillRect/>
          </a:stretch>
        </p:blipFill>
        <p:spPr>
          <a:xfrm>
            <a:off x="-771750" y="6264975"/>
            <a:ext cx="228600" cy="228600"/>
          </a:xfrm>
          <a:prstGeom prst="rect">
            <a:avLst/>
          </a:prstGeom>
          <a:noFill/>
          <a:ln>
            <a:noFill/>
          </a:ln>
        </p:spPr>
      </p:pic>
      <p:sp>
        <p:nvSpPr>
          <p:cNvPr id="96" name="Google Shape;96;p19"/>
          <p:cNvSpPr txBox="1"/>
          <p:nvPr/>
        </p:nvSpPr>
        <p:spPr>
          <a:xfrm>
            <a:off x="14129650" y="6229850"/>
            <a:ext cx="4229100" cy="1242900"/>
          </a:xfrm>
          <a:prstGeom prst="rect">
            <a:avLst/>
          </a:prstGeom>
          <a:noFill/>
          <a:ln>
            <a:noFill/>
          </a:ln>
        </p:spPr>
        <p:txBody>
          <a:bodyPr spcFirstLastPara="1" wrap="square" lIns="91425" tIns="45700" rIns="91425" bIns="45700" anchor="b" anchorCtr="0">
            <a:noAutofit/>
          </a:bodyPr>
          <a:lstStyle/>
          <a:p>
            <a:pPr marL="0" lvl="0" indent="0" algn="r" rtl="0">
              <a:lnSpc>
                <a:spcPct val="115000"/>
              </a:lnSpc>
              <a:spcBef>
                <a:spcPts val="0"/>
              </a:spcBef>
              <a:spcAft>
                <a:spcPts val="0"/>
              </a:spcAft>
              <a:buClr>
                <a:schemeClr val="dk1"/>
              </a:buClr>
              <a:buFont typeface="Arial"/>
              <a:buNone/>
            </a:pPr>
            <a:r>
              <a:rPr lang="en" sz="1100" b="1">
                <a:solidFill>
                  <a:schemeClr val="dk1"/>
                </a:solidFill>
                <a:latin typeface="Montserrat"/>
                <a:ea typeface="Montserrat"/>
                <a:cs typeface="Montserrat"/>
                <a:sym typeface="Montserrat"/>
              </a:rPr>
              <a:t>BUILDING HEIGHT</a:t>
            </a:r>
            <a:endParaRPr sz="1100">
              <a:solidFill>
                <a:schemeClr val="dk1"/>
              </a:solidFill>
              <a:latin typeface="Montserrat"/>
              <a:ea typeface="Montserrat"/>
              <a:cs typeface="Montserrat"/>
              <a:sym typeface="Montserrat"/>
            </a:endParaRPr>
          </a:p>
          <a:p>
            <a:pPr marL="0" lvl="0" indent="0" algn="r" rtl="0">
              <a:lnSpc>
                <a:spcPct val="115000"/>
              </a:lnSpc>
              <a:spcBef>
                <a:spcPts val="0"/>
              </a:spcBef>
              <a:spcAft>
                <a:spcPts val="0"/>
              </a:spcAft>
              <a:buClr>
                <a:schemeClr val="dk1"/>
              </a:buClr>
              <a:buFont typeface="Arial"/>
              <a:buNone/>
            </a:pPr>
            <a:r>
              <a:rPr lang="en" sz="1100">
                <a:solidFill>
                  <a:schemeClr val="dk1"/>
                </a:solidFill>
                <a:latin typeface="Montserrat"/>
                <a:ea typeface="Montserrat"/>
                <a:cs typeface="Montserrat"/>
                <a:sym typeface="Montserrat"/>
              </a:rPr>
              <a:t>NE 7TH &amp; NE IRVING - 92’</a:t>
            </a:r>
            <a:endParaRPr sz="1100">
              <a:solidFill>
                <a:schemeClr val="dk1"/>
              </a:solidFill>
              <a:latin typeface="Montserrat"/>
              <a:ea typeface="Montserrat"/>
              <a:cs typeface="Montserrat"/>
              <a:sym typeface="Montserrat"/>
            </a:endParaRPr>
          </a:p>
          <a:p>
            <a:pPr marL="0" lvl="0" indent="0" algn="r" rtl="0">
              <a:lnSpc>
                <a:spcPct val="115000"/>
              </a:lnSpc>
              <a:spcBef>
                <a:spcPts val="0"/>
              </a:spcBef>
              <a:spcAft>
                <a:spcPts val="0"/>
              </a:spcAft>
              <a:buClr>
                <a:schemeClr val="dk1"/>
              </a:buClr>
              <a:buFont typeface="Arial"/>
              <a:buNone/>
            </a:pPr>
            <a:r>
              <a:rPr lang="en" sz="1100">
                <a:solidFill>
                  <a:schemeClr val="dk1"/>
                </a:solidFill>
                <a:latin typeface="Montserrat"/>
                <a:ea typeface="Montserrat"/>
                <a:cs typeface="Montserrat"/>
                <a:sym typeface="Montserrat"/>
              </a:rPr>
              <a:t>NE 7TH &amp; NE OREGON - 84’</a:t>
            </a:r>
            <a:endParaRPr sz="1100" b="1">
              <a:latin typeface="Montserrat"/>
              <a:ea typeface="Montserrat"/>
              <a:cs typeface="Montserrat"/>
              <a:sym typeface="Montserrat"/>
            </a:endParaRPr>
          </a:p>
          <a:p>
            <a:pPr marL="0" lvl="0" indent="0" algn="r" rtl="0">
              <a:lnSpc>
                <a:spcPct val="115000"/>
              </a:lnSpc>
              <a:spcBef>
                <a:spcPts val="0"/>
              </a:spcBef>
              <a:spcAft>
                <a:spcPts val="0"/>
              </a:spcAft>
              <a:buClr>
                <a:srgbClr val="000000"/>
              </a:buClr>
              <a:buFont typeface="Arial"/>
              <a:buNone/>
            </a:pPr>
            <a:r>
              <a:rPr lang="en" sz="1100" b="1">
                <a:solidFill>
                  <a:srgbClr val="000000"/>
                </a:solidFill>
                <a:latin typeface="Montserrat"/>
                <a:ea typeface="Montserrat"/>
                <a:cs typeface="Montserrat"/>
                <a:sym typeface="Montserrat"/>
              </a:rPr>
              <a:t>CONSTRUCTION TYPES</a:t>
            </a:r>
            <a:endParaRPr sz="1100" b="1">
              <a:solidFill>
                <a:srgbClr val="000000"/>
              </a:solidFill>
              <a:latin typeface="Montserrat"/>
              <a:ea typeface="Montserrat"/>
              <a:cs typeface="Montserrat"/>
              <a:sym typeface="Montserrat"/>
            </a:endParaRPr>
          </a:p>
          <a:p>
            <a:pPr marL="0" lvl="0" indent="0" algn="r" rtl="0">
              <a:lnSpc>
                <a:spcPct val="115000"/>
              </a:lnSpc>
              <a:spcBef>
                <a:spcPts val="0"/>
              </a:spcBef>
              <a:spcAft>
                <a:spcPts val="0"/>
              </a:spcAft>
              <a:buClr>
                <a:srgbClr val="000000"/>
              </a:buClr>
              <a:buFont typeface="Arial"/>
              <a:buNone/>
            </a:pPr>
            <a:r>
              <a:rPr lang="en" sz="1100">
                <a:solidFill>
                  <a:srgbClr val="000000"/>
                </a:solidFill>
                <a:latin typeface="Montserrat"/>
                <a:ea typeface="Montserrat"/>
                <a:cs typeface="Montserrat"/>
                <a:sym typeface="Montserrat"/>
              </a:rPr>
              <a:t>LEVELS 1-2 </a:t>
            </a:r>
            <a:r>
              <a:rPr lang="en" sz="1100">
                <a:latin typeface="Montserrat"/>
                <a:ea typeface="Montserrat"/>
                <a:cs typeface="Montserrat"/>
                <a:sym typeface="Montserrat"/>
              </a:rPr>
              <a:t>|</a:t>
            </a:r>
            <a:r>
              <a:rPr lang="en" sz="1100">
                <a:solidFill>
                  <a:srgbClr val="000000"/>
                </a:solidFill>
                <a:latin typeface="Montserrat"/>
                <a:ea typeface="Montserrat"/>
                <a:cs typeface="Montserrat"/>
                <a:sym typeface="Montserrat"/>
              </a:rPr>
              <a:t> TYPE IA CONSTRUCTION</a:t>
            </a:r>
            <a:endParaRPr sz="1100">
              <a:solidFill>
                <a:srgbClr val="000000"/>
              </a:solidFill>
              <a:latin typeface="Montserrat"/>
              <a:ea typeface="Montserrat"/>
              <a:cs typeface="Montserrat"/>
              <a:sym typeface="Montserrat"/>
            </a:endParaRPr>
          </a:p>
          <a:p>
            <a:pPr marL="0" lvl="0" indent="0" algn="r" rtl="0">
              <a:lnSpc>
                <a:spcPct val="115000"/>
              </a:lnSpc>
              <a:spcBef>
                <a:spcPts val="0"/>
              </a:spcBef>
              <a:spcAft>
                <a:spcPts val="0"/>
              </a:spcAft>
              <a:buClr>
                <a:srgbClr val="000000"/>
              </a:buClr>
              <a:buFont typeface="Arial"/>
              <a:buNone/>
            </a:pPr>
            <a:r>
              <a:rPr lang="en" sz="1100">
                <a:solidFill>
                  <a:srgbClr val="000000"/>
                </a:solidFill>
                <a:latin typeface="Montserrat"/>
                <a:ea typeface="Montserrat"/>
                <a:cs typeface="Montserrat"/>
                <a:sym typeface="Montserrat"/>
              </a:rPr>
              <a:t>LEVELS 3-7 </a:t>
            </a:r>
            <a:r>
              <a:rPr lang="en" sz="1100">
                <a:latin typeface="Montserrat"/>
                <a:ea typeface="Montserrat"/>
                <a:cs typeface="Montserrat"/>
                <a:sym typeface="Montserrat"/>
              </a:rPr>
              <a:t>|</a:t>
            </a:r>
            <a:r>
              <a:rPr lang="en" sz="1100">
                <a:solidFill>
                  <a:srgbClr val="000000"/>
                </a:solidFill>
                <a:latin typeface="Montserrat"/>
                <a:ea typeface="Montserrat"/>
                <a:cs typeface="Montserrat"/>
                <a:sym typeface="Montserrat"/>
              </a:rPr>
              <a:t> TYPE IIIA CONSTRUCTION</a:t>
            </a:r>
            <a:endParaRPr sz="1100">
              <a:solidFill>
                <a:srgbClr val="000000"/>
              </a:solidFill>
              <a:latin typeface="Montserrat"/>
              <a:ea typeface="Montserrat"/>
              <a:cs typeface="Montserrat"/>
              <a:sym typeface="Montserrat"/>
            </a:endParaRPr>
          </a:p>
        </p:txBody>
      </p:sp>
      <p:graphicFrame>
        <p:nvGraphicFramePr>
          <p:cNvPr id="97" name="Google Shape;97;p19"/>
          <p:cNvGraphicFramePr/>
          <p:nvPr/>
        </p:nvGraphicFramePr>
        <p:xfrm>
          <a:off x="457200" y="1371600"/>
          <a:ext cx="3000000" cy="3000000"/>
        </p:xfrm>
        <a:graphic>
          <a:graphicData uri="http://schemas.openxmlformats.org/drawingml/2006/table">
            <a:tbl>
              <a:tblPr>
                <a:noFill/>
                <a:tableStyleId>{986A1DE7-8EEC-43C0-9D76-5CCEFA692F78}</a:tableStyleId>
              </a:tblPr>
              <a:tblGrid>
                <a:gridCol w="1963125">
                  <a:extLst>
                    <a:ext uri="{9D8B030D-6E8A-4147-A177-3AD203B41FA5}">
                      <a16:colId xmlns:a16="http://schemas.microsoft.com/office/drawing/2014/main" val="20000"/>
                    </a:ext>
                  </a:extLst>
                </a:gridCol>
                <a:gridCol w="6560075">
                  <a:extLst>
                    <a:ext uri="{9D8B030D-6E8A-4147-A177-3AD203B41FA5}">
                      <a16:colId xmlns:a16="http://schemas.microsoft.com/office/drawing/2014/main" val="20001"/>
                    </a:ext>
                  </a:extLst>
                </a:gridCol>
              </a:tblGrid>
              <a:tr h="231625">
                <a:tc>
                  <a:txBody>
                    <a:bodyPr/>
                    <a:lstStyle/>
                    <a:p>
                      <a:pPr marL="0" lvl="0" indent="0" algn="l" rtl="0">
                        <a:spcBef>
                          <a:spcPts val="0"/>
                        </a:spcBef>
                        <a:spcAft>
                          <a:spcPts val="0"/>
                        </a:spcAft>
                        <a:buNone/>
                      </a:pPr>
                      <a:r>
                        <a:rPr lang="en" sz="1100" b="1">
                          <a:latin typeface="Montserrat"/>
                          <a:ea typeface="Montserrat"/>
                          <a:cs typeface="Montserrat"/>
                          <a:sym typeface="Montserrat"/>
                        </a:rPr>
                        <a:t>Base Zoning</a:t>
                      </a: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CX</a:t>
                      </a:r>
                      <a:r>
                        <a:rPr lang="en" sz="1100">
                          <a:latin typeface="Montserrat"/>
                          <a:ea typeface="Montserrat"/>
                          <a:cs typeface="Montserrat"/>
                          <a:sym typeface="Montserrat"/>
                        </a:rPr>
                        <a:t> (Central Commercial)</a:t>
                      </a:r>
                      <a:endParaRPr sz="1100">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231625">
                <a:tc>
                  <a:txBody>
                    <a:bodyPr/>
                    <a:lstStyle/>
                    <a:p>
                      <a:pPr marL="0" lvl="0" indent="0" algn="l" rtl="0">
                        <a:spcBef>
                          <a:spcPts val="0"/>
                        </a:spcBef>
                        <a:spcAft>
                          <a:spcPts val="0"/>
                        </a:spcAft>
                        <a:buNone/>
                      </a:pPr>
                      <a:r>
                        <a:rPr lang="en" sz="1100" b="1">
                          <a:latin typeface="Montserrat"/>
                          <a:ea typeface="Montserrat"/>
                          <a:cs typeface="Montserrat"/>
                          <a:sym typeface="Montserrat"/>
                        </a:rPr>
                        <a:t>Overlay Zoning</a:t>
                      </a: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d</a:t>
                      </a:r>
                      <a:r>
                        <a:rPr lang="en" sz="1100">
                          <a:latin typeface="Montserrat"/>
                          <a:ea typeface="Montserrat"/>
                          <a:cs typeface="Montserrat"/>
                          <a:sym typeface="Montserrat"/>
                        </a:rPr>
                        <a:t> (design)</a:t>
                      </a:r>
                      <a:endParaRPr sz="1100">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231625">
                <a:tc>
                  <a:txBody>
                    <a:bodyPr/>
                    <a:lstStyle/>
                    <a:p>
                      <a:pPr marL="0" lvl="0" indent="0" algn="l" rtl="0">
                        <a:spcBef>
                          <a:spcPts val="0"/>
                        </a:spcBef>
                        <a:spcAft>
                          <a:spcPts val="0"/>
                        </a:spcAft>
                        <a:buNone/>
                      </a:pPr>
                      <a:r>
                        <a:rPr lang="en" sz="1100" b="1">
                          <a:latin typeface="Montserrat"/>
                          <a:ea typeface="Montserrat"/>
                          <a:cs typeface="Montserrat"/>
                          <a:sym typeface="Montserrat"/>
                        </a:rPr>
                        <a:t>Plan District</a:t>
                      </a: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CC</a:t>
                      </a:r>
                      <a:r>
                        <a:rPr lang="en" sz="1100">
                          <a:latin typeface="Montserrat"/>
                          <a:ea typeface="Montserrat"/>
                          <a:cs typeface="Montserrat"/>
                          <a:sym typeface="Montserrat"/>
                        </a:rPr>
                        <a:t> - Central City Plan District - Lloyd</a:t>
                      </a:r>
                      <a:endParaRPr sz="1100">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31625">
                <a:tc>
                  <a:txBody>
                    <a:bodyPr/>
                    <a:lstStyle/>
                    <a:p>
                      <a:pPr marL="0" lvl="0" indent="0" algn="l" rtl="0">
                        <a:spcBef>
                          <a:spcPts val="0"/>
                        </a:spcBef>
                        <a:spcAft>
                          <a:spcPts val="0"/>
                        </a:spcAft>
                        <a:buNone/>
                      </a:pPr>
                      <a:r>
                        <a:rPr lang="en" sz="1100" b="1">
                          <a:latin typeface="Montserrat"/>
                          <a:ea typeface="Montserrat"/>
                          <a:cs typeface="Montserrat"/>
                          <a:sym typeface="Montserrat"/>
                        </a:rPr>
                        <a:t>Base FAR</a:t>
                      </a: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4:1 or </a:t>
                      </a:r>
                      <a:r>
                        <a:rPr lang="en" sz="1100" b="1">
                          <a:latin typeface="Montserrat"/>
                          <a:ea typeface="Montserrat"/>
                          <a:cs typeface="Montserrat"/>
                          <a:sym typeface="Montserrat"/>
                        </a:rPr>
                        <a:t>9:1</a:t>
                      </a:r>
                      <a:r>
                        <a:rPr lang="en" sz="1100">
                          <a:latin typeface="Montserrat"/>
                          <a:ea typeface="Montserrat"/>
                          <a:cs typeface="Montserrat"/>
                          <a:sym typeface="Montserrat"/>
                        </a:rPr>
                        <a:t> if all floors above the ground floor are residential use</a:t>
                      </a:r>
                      <a:endParaRPr sz="1100">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231625">
                <a:tc>
                  <a:txBody>
                    <a:bodyPr/>
                    <a:lstStyle/>
                    <a:p>
                      <a:pPr marL="0" lvl="0" indent="0" algn="l" rtl="0">
                        <a:spcBef>
                          <a:spcPts val="0"/>
                        </a:spcBef>
                        <a:spcAft>
                          <a:spcPts val="0"/>
                        </a:spcAft>
                        <a:buNone/>
                      </a:pPr>
                      <a:r>
                        <a:rPr lang="en" sz="1100" b="1">
                          <a:latin typeface="Montserrat"/>
                          <a:ea typeface="Montserrat"/>
                          <a:cs typeface="Montserrat"/>
                          <a:sym typeface="Montserrat"/>
                        </a:rPr>
                        <a:t>Max. FAR w/ Bonus</a:t>
                      </a: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6:1 or </a:t>
                      </a:r>
                      <a:r>
                        <a:rPr lang="en" sz="1100" b="1">
                          <a:latin typeface="Montserrat"/>
                          <a:ea typeface="Montserrat"/>
                          <a:cs typeface="Montserrat"/>
                          <a:sym typeface="Montserrat"/>
                        </a:rPr>
                        <a:t>12:1</a:t>
                      </a:r>
                      <a:r>
                        <a:rPr lang="en" sz="1100">
                          <a:latin typeface="Montserrat"/>
                          <a:ea typeface="Montserrat"/>
                          <a:cs typeface="Montserrat"/>
                          <a:sym typeface="Montserrat"/>
                        </a:rPr>
                        <a:t> with Inclusionary Housing, up to 12:1 with Affordable Housing Fund Contribution</a:t>
                      </a:r>
                      <a:endParaRPr sz="1100">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31625">
                <a:tc>
                  <a:txBody>
                    <a:bodyPr/>
                    <a:lstStyle/>
                    <a:p>
                      <a:pPr marL="0" lvl="0" indent="0" algn="l" rtl="0">
                        <a:spcBef>
                          <a:spcPts val="0"/>
                        </a:spcBef>
                        <a:spcAft>
                          <a:spcPts val="0"/>
                        </a:spcAft>
                        <a:buNone/>
                      </a:pPr>
                      <a:r>
                        <a:rPr lang="en" sz="1100" b="1">
                          <a:latin typeface="Montserrat"/>
                          <a:ea typeface="Montserrat"/>
                          <a:cs typeface="Montserrat"/>
                          <a:sym typeface="Montserrat"/>
                        </a:rPr>
                        <a:t>Max. Height</a:t>
                      </a: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250’, </a:t>
                      </a:r>
                      <a:r>
                        <a:rPr lang="en" sz="1100" b="1">
                          <a:latin typeface="Montserrat"/>
                          <a:ea typeface="Montserrat"/>
                          <a:cs typeface="Montserrat"/>
                          <a:sym typeface="Montserrat"/>
                        </a:rPr>
                        <a:t>325’</a:t>
                      </a:r>
                      <a:r>
                        <a:rPr lang="en" sz="1100">
                          <a:latin typeface="Montserrat"/>
                          <a:ea typeface="Montserrat"/>
                          <a:cs typeface="Montserrat"/>
                          <a:sym typeface="Montserrat"/>
                        </a:rPr>
                        <a:t> w/ Bonus</a:t>
                      </a:r>
                      <a:endParaRPr sz="1100">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31625">
                <a:tc>
                  <a:txBody>
                    <a:bodyPr/>
                    <a:lstStyle/>
                    <a:p>
                      <a:pPr marL="0" lvl="0" indent="0" algn="l" rtl="0">
                        <a:spcBef>
                          <a:spcPts val="0"/>
                        </a:spcBef>
                        <a:spcAft>
                          <a:spcPts val="0"/>
                        </a:spcAft>
                        <a:buNone/>
                      </a:pPr>
                      <a:r>
                        <a:rPr lang="en" sz="1100" b="1">
                          <a:latin typeface="Montserrat"/>
                          <a:ea typeface="Montserrat"/>
                          <a:cs typeface="Montserrat"/>
                          <a:sym typeface="Montserrat"/>
                        </a:rPr>
                        <a:t>Min. Building Setbacks</a:t>
                      </a: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50000"/>
                        </a:lnSpc>
                        <a:spcBef>
                          <a:spcPts val="0"/>
                        </a:spcBef>
                        <a:spcAft>
                          <a:spcPts val="0"/>
                        </a:spcAft>
                        <a:buNone/>
                      </a:pPr>
                      <a:r>
                        <a:rPr lang="en" sz="1100" b="1">
                          <a:solidFill>
                            <a:srgbClr val="404040"/>
                          </a:solidFill>
                          <a:latin typeface="Montserrat"/>
                          <a:ea typeface="Montserrat"/>
                          <a:cs typeface="Montserrat"/>
                          <a:sym typeface="Montserrat"/>
                        </a:rPr>
                        <a:t>None</a:t>
                      </a:r>
                      <a:r>
                        <a:rPr lang="en" sz="1100">
                          <a:solidFill>
                            <a:srgbClr val="404040"/>
                          </a:solidFill>
                          <a:latin typeface="Montserrat"/>
                          <a:ea typeface="Montserrat"/>
                          <a:cs typeface="Montserrat"/>
                          <a:sym typeface="Montserrat"/>
                        </a:rPr>
                        <a:t>, 5’ at Ground Floor Dwelling Units</a:t>
                      </a:r>
                      <a:endParaRPr sz="1100">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231625">
                <a:tc>
                  <a:txBody>
                    <a:bodyPr/>
                    <a:lstStyle/>
                    <a:p>
                      <a:pPr marL="0" lvl="0" indent="0" algn="l" rtl="0">
                        <a:spcBef>
                          <a:spcPts val="0"/>
                        </a:spcBef>
                        <a:spcAft>
                          <a:spcPts val="0"/>
                        </a:spcAft>
                        <a:buNone/>
                      </a:pPr>
                      <a:r>
                        <a:rPr lang="en" sz="1100" b="1">
                          <a:latin typeface="Montserrat"/>
                          <a:ea typeface="Montserrat"/>
                          <a:cs typeface="Montserrat"/>
                          <a:sym typeface="Montserrat"/>
                        </a:rPr>
                        <a:t>Max. Building Setbacks</a:t>
                      </a: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10’</a:t>
                      </a:r>
                      <a:endParaRPr sz="1100">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31625">
                <a:tc>
                  <a:txBody>
                    <a:bodyPr/>
                    <a:lstStyle/>
                    <a:p>
                      <a:pPr marL="0" lvl="0" indent="0" algn="l" rtl="0">
                        <a:spcBef>
                          <a:spcPts val="0"/>
                        </a:spcBef>
                        <a:spcAft>
                          <a:spcPts val="0"/>
                        </a:spcAft>
                        <a:buNone/>
                      </a:pPr>
                      <a:r>
                        <a:rPr lang="en" sz="1100" b="1">
                          <a:latin typeface="Montserrat"/>
                          <a:ea typeface="Montserrat"/>
                          <a:cs typeface="Montserrat"/>
                          <a:sym typeface="Montserrat"/>
                        </a:rPr>
                        <a:t>Parking Area</a:t>
                      </a: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Area 2 in Central City Plan</a:t>
                      </a:r>
                      <a:endParaRPr sz="1100">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8"/>
                  </a:ext>
                </a:extLst>
              </a:tr>
              <a:tr h="231625">
                <a:tc>
                  <a:txBody>
                    <a:bodyPr/>
                    <a:lstStyle/>
                    <a:p>
                      <a:pPr marL="0" lvl="0" indent="0" algn="l" rtl="0">
                        <a:spcBef>
                          <a:spcPts val="0"/>
                        </a:spcBef>
                        <a:spcAft>
                          <a:spcPts val="0"/>
                        </a:spcAft>
                        <a:buNone/>
                      </a:pPr>
                      <a:r>
                        <a:rPr lang="en" sz="1100" b="1">
                          <a:latin typeface="Montserrat"/>
                          <a:ea typeface="Montserrat"/>
                          <a:cs typeface="Montserrat"/>
                          <a:sym typeface="Montserrat"/>
                        </a:rPr>
                        <a:t>Parking Min.</a:t>
                      </a: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Montserrat"/>
                          <a:ea typeface="Montserrat"/>
                          <a:cs typeface="Montserrat"/>
                          <a:sym typeface="Montserrat"/>
                        </a:rPr>
                        <a:t>None</a:t>
                      </a:r>
                      <a:r>
                        <a:rPr lang="en" sz="1100">
                          <a:latin typeface="Montserrat"/>
                          <a:ea typeface="Montserrat"/>
                          <a:cs typeface="Montserrat"/>
                          <a:sym typeface="Montserrat"/>
                        </a:rPr>
                        <a:t> required per transit adjacency</a:t>
                      </a:r>
                      <a:endParaRPr sz="1100">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31625">
                <a:tc>
                  <a:txBody>
                    <a:bodyPr/>
                    <a:lstStyle/>
                    <a:p>
                      <a:pPr marL="0" lvl="0" indent="0" algn="l" rtl="0">
                        <a:spcBef>
                          <a:spcPts val="0"/>
                        </a:spcBef>
                        <a:spcAft>
                          <a:spcPts val="0"/>
                        </a:spcAft>
                        <a:buNone/>
                      </a:pPr>
                      <a:r>
                        <a:rPr lang="en" sz="1100" b="1">
                          <a:latin typeface="Montserrat"/>
                          <a:ea typeface="Montserrat"/>
                          <a:cs typeface="Montserrat"/>
                          <a:sym typeface="Montserrat"/>
                        </a:rPr>
                        <a:t>Parking Max.</a:t>
                      </a: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Residential 1.2:1 (Stall/Unit)</a:t>
                      </a:r>
                      <a:endParaRPr sz="1100">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0"/>
                  </a:ext>
                </a:extLst>
              </a:tr>
              <a:tr h="231625">
                <a:tc>
                  <a:txBody>
                    <a:bodyPr/>
                    <a:lstStyle/>
                    <a:p>
                      <a:pPr marL="0" lvl="0" indent="0" algn="l" rtl="0">
                        <a:spcBef>
                          <a:spcPts val="0"/>
                        </a:spcBef>
                        <a:spcAft>
                          <a:spcPts val="0"/>
                        </a:spcAft>
                        <a:buNone/>
                      </a:pP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Montserrat"/>
                          <a:ea typeface="Montserrat"/>
                          <a:cs typeface="Montserrat"/>
                          <a:sym typeface="Montserrat"/>
                        </a:rPr>
                        <a:t>Retail Sales - 1.35:1 (Stall/1,000 SF net building area)</a:t>
                      </a:r>
                      <a:endParaRPr sz="1100">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1"/>
                  </a:ext>
                </a:extLst>
              </a:tr>
              <a:tr h="231625">
                <a:tc>
                  <a:txBody>
                    <a:bodyPr/>
                    <a:lstStyle/>
                    <a:p>
                      <a:pPr marL="0" lvl="0" indent="0" algn="l" rtl="0">
                        <a:spcBef>
                          <a:spcPts val="0"/>
                        </a:spcBef>
                        <a:spcAft>
                          <a:spcPts val="0"/>
                        </a:spcAft>
                        <a:buNone/>
                      </a:pP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Montserrat"/>
                          <a:ea typeface="Montserrat"/>
                          <a:cs typeface="Montserrat"/>
                          <a:sym typeface="Montserrat"/>
                        </a:rPr>
                        <a:t>Daycare - 1.35:1 (Stall/1,000 SF net building area)</a:t>
                      </a:r>
                      <a:endParaRPr sz="1100">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2"/>
                  </a:ext>
                </a:extLst>
              </a:tr>
              <a:tr h="231625">
                <a:tc>
                  <a:txBody>
                    <a:bodyPr/>
                    <a:lstStyle/>
                    <a:p>
                      <a:pPr marL="0" lvl="0" indent="0" algn="l" rtl="0">
                        <a:spcBef>
                          <a:spcPts val="0"/>
                        </a:spcBef>
                        <a:spcAft>
                          <a:spcPts val="0"/>
                        </a:spcAft>
                        <a:buNone/>
                      </a:pP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Montserrat"/>
                          <a:ea typeface="Montserrat"/>
                          <a:cs typeface="Montserrat"/>
                          <a:sym typeface="Montserrat"/>
                        </a:rPr>
                        <a:t>Community Service - 0.5:1 (Stall/1,000 SF net building area)</a:t>
                      </a:r>
                      <a:endParaRPr sz="1100">
                        <a:solidFill>
                          <a:srgbClr val="000000"/>
                        </a:solidFill>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231625">
                <a:tc>
                  <a:txBody>
                    <a:bodyPr/>
                    <a:lstStyle/>
                    <a:p>
                      <a:pPr marL="0" lvl="0" indent="0" algn="l" rtl="0">
                        <a:spcBef>
                          <a:spcPts val="0"/>
                        </a:spcBef>
                        <a:spcAft>
                          <a:spcPts val="0"/>
                        </a:spcAft>
                        <a:buNone/>
                      </a:pPr>
                      <a:r>
                        <a:rPr lang="en" sz="1100" b="1">
                          <a:latin typeface="Montserrat"/>
                          <a:ea typeface="Montserrat"/>
                          <a:cs typeface="Montserrat"/>
                          <a:sym typeface="Montserrat"/>
                        </a:rPr>
                        <a:t>Active Use Requirements</a:t>
                      </a: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Montserrat"/>
                          <a:ea typeface="Montserrat"/>
                          <a:cs typeface="Montserrat"/>
                          <a:sym typeface="Montserrat"/>
                        </a:rPr>
                        <a:t>Ground level dwelling units are prohibited along NE Grand</a:t>
                      </a:r>
                      <a:endParaRPr sz="1100">
                        <a:solidFill>
                          <a:srgbClr val="000000"/>
                        </a:solidFill>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4"/>
                  </a:ext>
                </a:extLst>
              </a:tr>
              <a:tr h="231625">
                <a:tc>
                  <a:txBody>
                    <a:bodyPr/>
                    <a:lstStyle/>
                    <a:p>
                      <a:pPr marL="0" lvl="0" indent="0" algn="l" rtl="0">
                        <a:spcBef>
                          <a:spcPts val="0"/>
                        </a:spcBef>
                        <a:spcAft>
                          <a:spcPts val="0"/>
                        </a:spcAft>
                        <a:buNone/>
                      </a:pP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rgbClr val="000000"/>
                          </a:solidFill>
                          <a:latin typeface="Montserrat"/>
                          <a:ea typeface="Montserrat"/>
                          <a:cs typeface="Montserrat"/>
                          <a:sym typeface="Montserrat"/>
                        </a:rPr>
                        <a:t>Ground Floor Window Standard to be met along atleast 50% of ground floor walls along ROW</a:t>
                      </a:r>
                      <a:endParaRPr sz="1100">
                        <a:solidFill>
                          <a:srgbClr val="000000"/>
                        </a:solidFill>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5"/>
                  </a:ext>
                </a:extLst>
              </a:tr>
              <a:tr h="231625">
                <a:tc>
                  <a:txBody>
                    <a:bodyPr/>
                    <a:lstStyle/>
                    <a:p>
                      <a:pPr marL="0" lvl="0" indent="0" algn="l" rtl="0">
                        <a:spcBef>
                          <a:spcPts val="0"/>
                        </a:spcBef>
                        <a:spcAft>
                          <a:spcPts val="0"/>
                        </a:spcAft>
                        <a:buNone/>
                      </a:pP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rgbClr val="000000"/>
                          </a:solidFill>
                          <a:latin typeface="Montserrat"/>
                          <a:ea typeface="Montserrat"/>
                          <a:cs typeface="Montserrat"/>
                          <a:sym typeface="Montserrat"/>
                        </a:rPr>
                        <a:t>Min. 12’ high space from finished floor to ceiling or bottom of structure along NE Grand</a:t>
                      </a:r>
                      <a:endParaRPr sz="1100">
                        <a:solidFill>
                          <a:srgbClr val="000000"/>
                        </a:solidFill>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231625">
                <a:tc>
                  <a:txBody>
                    <a:bodyPr/>
                    <a:lstStyle/>
                    <a:p>
                      <a:pPr marL="0" lvl="0" indent="0" algn="l" rtl="0">
                        <a:spcBef>
                          <a:spcPts val="0"/>
                        </a:spcBef>
                        <a:spcAft>
                          <a:spcPts val="0"/>
                        </a:spcAft>
                        <a:buNone/>
                      </a:pPr>
                      <a:r>
                        <a:rPr lang="en" sz="1100" b="1">
                          <a:latin typeface="Montserrat"/>
                          <a:ea typeface="Montserrat"/>
                          <a:cs typeface="Montserrat"/>
                          <a:sym typeface="Montserrat"/>
                        </a:rPr>
                        <a:t>Residential Outdoor Area</a:t>
                      </a: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rgbClr val="000000"/>
                          </a:solidFill>
                          <a:latin typeface="Montserrat"/>
                          <a:ea typeface="Montserrat"/>
                          <a:cs typeface="Montserrat"/>
                          <a:sym typeface="Montserrat"/>
                        </a:rPr>
                        <a:t>Yes, 48 SF per unit through individual space or shared area</a:t>
                      </a:r>
                      <a:endParaRPr sz="1100">
                        <a:solidFill>
                          <a:srgbClr val="000000"/>
                        </a:solidFill>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7"/>
                  </a:ext>
                </a:extLst>
              </a:tr>
              <a:tr h="231625">
                <a:tc>
                  <a:txBody>
                    <a:bodyPr/>
                    <a:lstStyle/>
                    <a:p>
                      <a:pPr marL="0" lvl="0" indent="0" algn="l" rtl="0">
                        <a:spcBef>
                          <a:spcPts val="0"/>
                        </a:spcBef>
                        <a:spcAft>
                          <a:spcPts val="0"/>
                        </a:spcAft>
                        <a:buNone/>
                      </a:pP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Montserrat"/>
                          <a:ea typeface="Montserrat"/>
                          <a:cs typeface="Montserrat"/>
                          <a:sym typeface="Montserrat"/>
                        </a:rPr>
                        <a:t>      (can be mix of outdoor and indoor areas with specific area requirements)</a:t>
                      </a:r>
                      <a:endParaRPr sz="1100">
                        <a:solidFill>
                          <a:srgbClr val="000000"/>
                        </a:solidFill>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r h="231625">
                <a:tc>
                  <a:txBody>
                    <a:bodyPr/>
                    <a:lstStyle/>
                    <a:p>
                      <a:pPr marL="0" lvl="0" indent="0" algn="l" rtl="0">
                        <a:spcBef>
                          <a:spcPts val="0"/>
                        </a:spcBef>
                        <a:spcAft>
                          <a:spcPts val="0"/>
                        </a:spcAft>
                        <a:buNone/>
                      </a:pPr>
                      <a:r>
                        <a:rPr lang="en" sz="1100" b="1">
                          <a:latin typeface="Montserrat"/>
                          <a:ea typeface="Montserrat"/>
                          <a:cs typeface="Montserrat"/>
                          <a:sym typeface="Montserrat"/>
                        </a:rPr>
                        <a:t>EcoRoof Standard</a:t>
                      </a:r>
                      <a:endParaRPr sz="1100" b="1">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solidFill>
                            <a:srgbClr val="000000"/>
                          </a:solidFill>
                          <a:latin typeface="Montserrat"/>
                          <a:ea typeface="Montserrat"/>
                          <a:cs typeface="Montserrat"/>
                          <a:sym typeface="Montserrat"/>
                        </a:rPr>
                        <a:t>New building with a net building area of 20,000 SF or more must have an EcoRoof</a:t>
                      </a:r>
                      <a:endParaRPr sz="1100" b="1">
                        <a:solidFill>
                          <a:srgbClr val="000000"/>
                        </a:solidFill>
                        <a:latin typeface="Montserrat"/>
                        <a:ea typeface="Montserrat"/>
                        <a:cs typeface="Montserrat"/>
                        <a:sym typeface="Montserrat"/>
                      </a:endParaRPr>
                    </a:p>
                  </a:txBody>
                  <a:tcPr marL="45700" marR="45700" marT="45700" marB="182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9"/>
                  </a:ext>
                </a:extLst>
              </a:tr>
            </a:tbl>
          </a:graphicData>
        </a:graphic>
      </p:graphicFrame>
      <p:sp>
        <p:nvSpPr>
          <p:cNvPr id="98" name="Google Shape;98;p19"/>
          <p:cNvSpPr txBox="1"/>
          <p:nvPr/>
        </p:nvSpPr>
        <p:spPr>
          <a:xfrm>
            <a:off x="460950" y="457200"/>
            <a:ext cx="8686800" cy="6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800" b="1">
                <a:solidFill>
                  <a:srgbClr val="404040"/>
                </a:solidFill>
                <a:latin typeface="Comfortaa"/>
                <a:ea typeface="Comfortaa"/>
                <a:cs typeface="Comfortaa"/>
                <a:sym typeface="Comfortaa"/>
              </a:rPr>
              <a:t>ZONING AND PLANNING CONTEXT</a:t>
            </a:r>
            <a:endParaRPr sz="2800" b="1">
              <a:solidFill>
                <a:srgbClr val="404040"/>
              </a:solidFill>
              <a:latin typeface="Comfortaa"/>
              <a:ea typeface="Comfortaa"/>
              <a:cs typeface="Comfortaa"/>
              <a:sym typeface="Comfortaa"/>
            </a:endParaRPr>
          </a:p>
        </p:txBody>
      </p:sp>
      <p:grpSp>
        <p:nvGrpSpPr>
          <p:cNvPr id="99" name="Google Shape;99;p19"/>
          <p:cNvGrpSpPr/>
          <p:nvPr/>
        </p:nvGrpSpPr>
        <p:grpSpPr>
          <a:xfrm>
            <a:off x="9209000" y="4000500"/>
            <a:ext cx="4608250" cy="3792274"/>
            <a:chOff x="9209000" y="4000500"/>
            <a:chExt cx="4608250" cy="3792274"/>
          </a:xfrm>
        </p:grpSpPr>
        <p:pic>
          <p:nvPicPr>
            <p:cNvPr id="100" name="Google Shape;100;p19"/>
            <p:cNvPicPr preferRelativeResize="0"/>
            <p:nvPr/>
          </p:nvPicPr>
          <p:blipFill rotWithShape="1">
            <a:blip r:embed="rId4">
              <a:alphaModFix/>
            </a:blip>
            <a:srcRect l="34780" t="33904" r="8229" b="29856"/>
            <a:stretch/>
          </p:blipFill>
          <p:spPr>
            <a:xfrm>
              <a:off x="9209000" y="4000500"/>
              <a:ext cx="4608250" cy="3792274"/>
            </a:xfrm>
            <a:prstGeom prst="rect">
              <a:avLst/>
            </a:prstGeom>
            <a:noFill/>
            <a:ln>
              <a:noFill/>
            </a:ln>
          </p:spPr>
        </p:pic>
        <p:sp>
          <p:nvSpPr>
            <p:cNvPr id="101" name="Google Shape;101;p19"/>
            <p:cNvSpPr/>
            <p:nvPr/>
          </p:nvSpPr>
          <p:spPr>
            <a:xfrm>
              <a:off x="12307824" y="5422392"/>
              <a:ext cx="103500" cy="1035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9"/>
            <p:cNvSpPr/>
            <p:nvPr/>
          </p:nvSpPr>
          <p:spPr>
            <a:xfrm>
              <a:off x="12476083" y="5422392"/>
              <a:ext cx="46800" cy="1035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19"/>
          <p:cNvGrpSpPr/>
          <p:nvPr/>
        </p:nvGrpSpPr>
        <p:grpSpPr>
          <a:xfrm>
            <a:off x="9209350" y="0"/>
            <a:ext cx="4608250" cy="3771900"/>
            <a:chOff x="9209350" y="0"/>
            <a:chExt cx="4608250" cy="3771900"/>
          </a:xfrm>
        </p:grpSpPr>
        <p:pic>
          <p:nvPicPr>
            <p:cNvPr id="104" name="Google Shape;104;p19"/>
            <p:cNvPicPr preferRelativeResize="0"/>
            <p:nvPr/>
          </p:nvPicPr>
          <p:blipFill rotWithShape="1">
            <a:blip r:embed="rId5">
              <a:alphaModFix/>
            </a:blip>
            <a:srcRect l="35226" t="33953" r="7532" b="29840"/>
            <a:stretch/>
          </p:blipFill>
          <p:spPr>
            <a:xfrm>
              <a:off x="9209350" y="0"/>
              <a:ext cx="4608250" cy="3771900"/>
            </a:xfrm>
            <a:prstGeom prst="rect">
              <a:avLst/>
            </a:prstGeom>
            <a:noFill/>
            <a:ln>
              <a:noFill/>
            </a:ln>
          </p:spPr>
        </p:pic>
        <p:sp>
          <p:nvSpPr>
            <p:cNvPr id="105" name="Google Shape;105;p19"/>
            <p:cNvSpPr/>
            <p:nvPr/>
          </p:nvSpPr>
          <p:spPr>
            <a:xfrm>
              <a:off x="12252960" y="1399032"/>
              <a:ext cx="103500" cy="1035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9"/>
            <p:cNvSpPr/>
            <p:nvPr/>
          </p:nvSpPr>
          <p:spPr>
            <a:xfrm>
              <a:off x="12421219" y="1399032"/>
              <a:ext cx="46800" cy="1035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457200" y="6858000"/>
            <a:ext cx="12903300" cy="457200"/>
          </a:xfrm>
          <a:prstGeom prst="rect">
            <a:avLst/>
          </a:prstGeom>
        </p:spPr>
        <p:txBody>
          <a:bodyPr spcFirstLastPara="1" wrap="square" lIns="138150" tIns="138150" rIns="138150" bIns="138150" anchor="ctr" anchorCtr="0">
            <a:noAutofit/>
          </a:bodyPr>
          <a:lstStyle/>
          <a:p>
            <a:pPr marL="0" lvl="0" indent="0" algn="l" rtl="0">
              <a:spcBef>
                <a:spcPts val="0"/>
              </a:spcBef>
              <a:spcAft>
                <a:spcPts val="0"/>
              </a:spcAft>
              <a:buClr>
                <a:schemeClr val="dk1"/>
              </a:buClr>
              <a:buFont typeface="Arial"/>
              <a:buNone/>
            </a:pPr>
            <a:r>
              <a:rPr lang="en" sz="3800" b="1">
                <a:solidFill>
                  <a:srgbClr val="000000"/>
                </a:solidFill>
                <a:latin typeface="Comfortaa"/>
                <a:ea typeface="Comfortaa"/>
                <a:cs typeface="Comfortaa"/>
                <a:sym typeface="Comfortaa"/>
              </a:rPr>
              <a:t>MARKET ANALYSIS</a:t>
            </a:r>
            <a:endParaRPr sz="3800" b="1">
              <a:latin typeface="Comfortaa"/>
              <a:ea typeface="Comfortaa"/>
              <a:cs typeface="Comfortaa"/>
              <a:sym typeface="Comfortaa"/>
            </a:endParaRPr>
          </a:p>
        </p:txBody>
      </p:sp>
      <p:pic>
        <p:nvPicPr>
          <p:cNvPr id="112" name="Google Shape;112;p20"/>
          <p:cNvPicPr preferRelativeResize="0"/>
          <p:nvPr/>
        </p:nvPicPr>
        <p:blipFill rotWithShape="1">
          <a:blip r:embed="rId3">
            <a:alphaModFix/>
          </a:blip>
          <a:srcRect l="9412" t="27323" b="5227"/>
          <a:stretch/>
        </p:blipFill>
        <p:spPr>
          <a:xfrm>
            <a:off x="-25" y="0"/>
            <a:ext cx="13817596" cy="67437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356638" y="118482"/>
            <a:ext cx="12875700" cy="865500"/>
          </a:xfrm>
          <a:prstGeom prst="rect">
            <a:avLst/>
          </a:prstGeom>
        </p:spPr>
        <p:txBody>
          <a:bodyPr spcFirstLastPara="1" wrap="square" lIns="138150" tIns="138150" rIns="138150" bIns="138150" anchor="t" anchorCtr="0">
            <a:normAutofit fontScale="90000"/>
          </a:bodyPr>
          <a:lstStyle/>
          <a:p>
            <a:pPr marL="0" lvl="0" indent="0" algn="l" rtl="0">
              <a:spcBef>
                <a:spcPts val="0"/>
              </a:spcBef>
              <a:spcAft>
                <a:spcPts val="0"/>
              </a:spcAft>
              <a:buNone/>
            </a:pPr>
            <a:r>
              <a:rPr lang="en"/>
              <a:t>LLOYD DISTRICT MARKET ANALYSIS</a:t>
            </a:r>
            <a:endParaRPr/>
          </a:p>
          <a:p>
            <a:pPr marL="0" lvl="0" indent="0" algn="l" rtl="0">
              <a:spcBef>
                <a:spcPts val="0"/>
              </a:spcBef>
              <a:spcAft>
                <a:spcPts val="0"/>
              </a:spcAft>
              <a:buNone/>
            </a:pPr>
            <a:endParaRPr/>
          </a:p>
        </p:txBody>
      </p:sp>
      <p:sp>
        <p:nvSpPr>
          <p:cNvPr id="118" name="Google Shape;118;p21"/>
          <p:cNvSpPr txBox="1">
            <a:spLocks noGrp="1"/>
          </p:cNvSpPr>
          <p:nvPr>
            <p:ph type="body" idx="1"/>
          </p:nvPr>
        </p:nvSpPr>
        <p:spPr>
          <a:xfrm>
            <a:off x="571425" y="849675"/>
            <a:ext cx="4385100" cy="5673600"/>
          </a:xfrm>
          <a:prstGeom prst="rect">
            <a:avLst/>
          </a:prstGeom>
        </p:spPr>
        <p:txBody>
          <a:bodyPr spcFirstLastPara="1" wrap="square" lIns="138150" tIns="138150" rIns="138150" bIns="138150" anchor="t" anchorCtr="0">
            <a:noAutofit/>
          </a:bodyPr>
          <a:lstStyle/>
          <a:p>
            <a:pPr marL="0" lvl="0" indent="0" algn="l" rtl="0">
              <a:spcBef>
                <a:spcPts val="0"/>
              </a:spcBef>
              <a:spcAft>
                <a:spcPts val="0"/>
              </a:spcAft>
              <a:buNone/>
            </a:pPr>
            <a:r>
              <a:rPr lang="en" sz="1100" b="1">
                <a:solidFill>
                  <a:srgbClr val="000000"/>
                </a:solidFill>
                <a:latin typeface="Montserrat"/>
                <a:ea typeface="Montserrat"/>
                <a:cs typeface="Montserrat"/>
                <a:sym typeface="Montserrat"/>
              </a:rPr>
              <a:t>Population Growth:</a:t>
            </a:r>
            <a:r>
              <a:rPr lang="en" sz="1100">
                <a:solidFill>
                  <a:srgbClr val="000000"/>
                </a:solidFill>
                <a:latin typeface="Montserrat"/>
                <a:ea typeface="Montserrat"/>
                <a:cs typeface="Montserrat"/>
                <a:sym typeface="Montserrat"/>
              </a:rPr>
              <a:t> </a:t>
            </a:r>
            <a:endParaRPr sz="1100">
              <a:solidFill>
                <a:srgbClr val="000000"/>
              </a:solidFill>
              <a:latin typeface="Montserrat"/>
              <a:ea typeface="Montserrat"/>
              <a:cs typeface="Montserrat"/>
              <a:sym typeface="Montserrat"/>
            </a:endParaRPr>
          </a:p>
          <a:p>
            <a:pPr marL="0" lvl="0" indent="0" algn="l" rtl="0">
              <a:spcBef>
                <a:spcPts val="1800"/>
              </a:spcBef>
              <a:spcAft>
                <a:spcPts val="1800"/>
              </a:spcAft>
              <a:buNone/>
            </a:pPr>
            <a:endParaRPr sz="1100">
              <a:solidFill>
                <a:srgbClr val="000000"/>
              </a:solidFill>
              <a:latin typeface="Montserrat"/>
              <a:ea typeface="Montserrat"/>
              <a:cs typeface="Montserrat"/>
              <a:sym typeface="Montserrat"/>
            </a:endParaRPr>
          </a:p>
        </p:txBody>
      </p:sp>
      <p:sp>
        <p:nvSpPr>
          <p:cNvPr id="119" name="Google Shape;119;p21"/>
          <p:cNvSpPr txBox="1"/>
          <p:nvPr/>
        </p:nvSpPr>
        <p:spPr>
          <a:xfrm>
            <a:off x="8222225" y="4902850"/>
            <a:ext cx="5214300" cy="9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Montserrat"/>
                <a:ea typeface="Montserrat"/>
                <a:cs typeface="Montserrat"/>
                <a:sym typeface="Montserrat"/>
              </a:rPr>
              <a:t>Parking</a:t>
            </a:r>
            <a:r>
              <a:rPr lang="en" sz="1100">
                <a:latin typeface="Montserrat"/>
                <a:ea typeface="Montserrat"/>
                <a:cs typeface="Montserrat"/>
                <a:sym typeface="Montserrat"/>
              </a:rPr>
              <a:t>: </a:t>
            </a:r>
            <a:endParaRPr sz="1100">
              <a:latin typeface="Montserrat"/>
              <a:ea typeface="Montserrat"/>
              <a:cs typeface="Montserrat"/>
              <a:sym typeface="Montserrat"/>
            </a:endParaRPr>
          </a:p>
          <a:p>
            <a:pPr marL="0" lvl="0" indent="0" algn="l" rtl="0">
              <a:spcBef>
                <a:spcPts val="0"/>
              </a:spcBef>
              <a:spcAft>
                <a:spcPts val="0"/>
              </a:spcAft>
              <a:buNone/>
            </a:pPr>
            <a:endParaRPr sz="1100">
              <a:latin typeface="Montserrat"/>
              <a:ea typeface="Montserrat"/>
              <a:cs typeface="Montserrat"/>
              <a:sym typeface="Montserrat"/>
            </a:endParaRPr>
          </a:p>
          <a:p>
            <a:pPr marL="0" lvl="0" indent="0" algn="l" rtl="0">
              <a:spcBef>
                <a:spcPts val="0"/>
              </a:spcBef>
              <a:spcAft>
                <a:spcPts val="0"/>
              </a:spcAft>
              <a:buNone/>
            </a:pPr>
            <a:endParaRPr sz="1100">
              <a:latin typeface="Montserrat"/>
              <a:ea typeface="Montserrat"/>
              <a:cs typeface="Montserrat"/>
              <a:sym typeface="Montserrat"/>
            </a:endParaRPr>
          </a:p>
          <a:p>
            <a:pPr marL="0" lvl="0" indent="0" algn="l" rtl="0">
              <a:spcBef>
                <a:spcPts val="0"/>
              </a:spcBef>
              <a:spcAft>
                <a:spcPts val="0"/>
              </a:spcAft>
              <a:buNone/>
            </a:pPr>
            <a:endParaRPr/>
          </a:p>
        </p:txBody>
      </p:sp>
      <p:pic>
        <p:nvPicPr>
          <p:cNvPr id="120" name="Google Shape;120;p21"/>
          <p:cNvPicPr preferRelativeResize="0"/>
          <p:nvPr/>
        </p:nvPicPr>
        <p:blipFill>
          <a:blip r:embed="rId3">
            <a:alphaModFix/>
          </a:blip>
          <a:stretch>
            <a:fillRect/>
          </a:stretch>
        </p:blipFill>
        <p:spPr>
          <a:xfrm>
            <a:off x="8309825" y="5339475"/>
            <a:ext cx="4922525" cy="2165525"/>
          </a:xfrm>
          <a:prstGeom prst="rect">
            <a:avLst/>
          </a:prstGeom>
          <a:noFill/>
          <a:ln>
            <a:noFill/>
          </a:ln>
        </p:spPr>
      </p:pic>
      <p:pic>
        <p:nvPicPr>
          <p:cNvPr id="121" name="Google Shape;121;p21"/>
          <p:cNvPicPr preferRelativeResize="0"/>
          <p:nvPr/>
        </p:nvPicPr>
        <p:blipFill>
          <a:blip r:embed="rId4">
            <a:alphaModFix/>
          </a:blip>
          <a:stretch>
            <a:fillRect/>
          </a:stretch>
        </p:blipFill>
        <p:spPr>
          <a:xfrm>
            <a:off x="571425" y="1232500"/>
            <a:ext cx="5214300" cy="3321151"/>
          </a:xfrm>
          <a:prstGeom prst="rect">
            <a:avLst/>
          </a:prstGeom>
          <a:noFill/>
          <a:ln>
            <a:noFill/>
          </a:ln>
        </p:spPr>
      </p:pic>
      <p:pic>
        <p:nvPicPr>
          <p:cNvPr id="122" name="Google Shape;122;p21" title="Net Job Growth"/>
          <p:cNvPicPr preferRelativeResize="0"/>
          <p:nvPr/>
        </p:nvPicPr>
        <p:blipFill>
          <a:blip r:embed="rId5">
            <a:alphaModFix/>
          </a:blip>
          <a:stretch>
            <a:fillRect/>
          </a:stretch>
        </p:blipFill>
        <p:spPr>
          <a:xfrm>
            <a:off x="457200" y="5070025"/>
            <a:ext cx="6223075" cy="2569050"/>
          </a:xfrm>
          <a:prstGeom prst="rect">
            <a:avLst/>
          </a:prstGeom>
          <a:noFill/>
          <a:ln>
            <a:noFill/>
          </a:ln>
        </p:spPr>
      </p:pic>
      <p:sp>
        <p:nvSpPr>
          <p:cNvPr id="123" name="Google Shape;123;p21"/>
          <p:cNvSpPr txBox="1"/>
          <p:nvPr/>
        </p:nvSpPr>
        <p:spPr>
          <a:xfrm>
            <a:off x="457200" y="4634325"/>
            <a:ext cx="1930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Montserrat"/>
                <a:ea typeface="Montserrat"/>
                <a:cs typeface="Montserrat"/>
                <a:sym typeface="Montserrat"/>
              </a:rPr>
              <a:t>Economy</a:t>
            </a:r>
            <a:endParaRPr sz="1100" b="1">
              <a:latin typeface="Montserrat"/>
              <a:ea typeface="Montserrat"/>
              <a:cs typeface="Montserrat"/>
              <a:sym typeface="Montserrat"/>
            </a:endParaRPr>
          </a:p>
          <a:p>
            <a:pPr marL="0" lvl="0" indent="0" algn="l" rtl="0">
              <a:spcBef>
                <a:spcPts val="0"/>
              </a:spcBef>
              <a:spcAft>
                <a:spcPts val="0"/>
              </a:spcAft>
              <a:buNone/>
            </a:pPr>
            <a:endParaRPr/>
          </a:p>
        </p:txBody>
      </p:sp>
      <p:sp>
        <p:nvSpPr>
          <p:cNvPr id="124" name="Google Shape;124;p21"/>
          <p:cNvSpPr txBox="1"/>
          <p:nvPr/>
        </p:nvSpPr>
        <p:spPr>
          <a:xfrm>
            <a:off x="7971875" y="849675"/>
            <a:ext cx="3021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Montserrat"/>
                <a:ea typeface="Montserrat"/>
                <a:cs typeface="Montserrat"/>
                <a:sym typeface="Montserrat"/>
              </a:rPr>
              <a:t>Rent Growth</a:t>
            </a:r>
            <a:endParaRPr sz="1100" b="1">
              <a:latin typeface="Montserrat"/>
              <a:ea typeface="Montserrat"/>
              <a:cs typeface="Montserrat"/>
              <a:sym typeface="Montserrat"/>
            </a:endParaRPr>
          </a:p>
          <a:p>
            <a:pPr marL="0" lvl="0" indent="0" algn="l" rtl="0">
              <a:spcBef>
                <a:spcPts val="0"/>
              </a:spcBef>
              <a:spcAft>
                <a:spcPts val="0"/>
              </a:spcAft>
              <a:buNone/>
            </a:pPr>
            <a:endParaRPr/>
          </a:p>
        </p:txBody>
      </p:sp>
      <p:pic>
        <p:nvPicPr>
          <p:cNvPr id="125" name="Google Shape;125;p21"/>
          <p:cNvPicPr preferRelativeResize="0"/>
          <p:nvPr/>
        </p:nvPicPr>
        <p:blipFill>
          <a:blip r:embed="rId6">
            <a:alphaModFix/>
          </a:blip>
          <a:stretch>
            <a:fillRect/>
          </a:stretch>
        </p:blipFill>
        <p:spPr>
          <a:xfrm>
            <a:off x="7971875" y="1232500"/>
            <a:ext cx="5715000" cy="3505749"/>
          </a:xfrm>
          <a:prstGeom prst="rect">
            <a:avLst/>
          </a:prstGeom>
          <a:noFill/>
          <a:ln>
            <a:noFill/>
          </a:ln>
        </p:spPr>
      </p:pic>
      <p:sp>
        <p:nvSpPr>
          <p:cNvPr id="126" name="Google Shape;126;p21"/>
          <p:cNvSpPr txBox="1"/>
          <p:nvPr/>
        </p:nvSpPr>
        <p:spPr>
          <a:xfrm>
            <a:off x="1065625" y="6993150"/>
            <a:ext cx="2340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Net Employment Change</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4138</Words>
  <Application>Microsoft Macintosh PowerPoint</Application>
  <PresentationFormat>Custom</PresentationFormat>
  <Paragraphs>618</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Comfortaa</vt:lpstr>
      <vt:lpstr>Arial</vt:lpstr>
      <vt:lpstr>Montserrat</vt:lpstr>
      <vt:lpstr>Roboto</vt:lpstr>
      <vt:lpstr>Simple Light</vt:lpstr>
      <vt:lpstr>LAND ROVER BLOCKS DEVELOPMENT</vt:lpstr>
      <vt:lpstr>EXECUTIVE SUMMARY</vt:lpstr>
      <vt:lpstr>SITE AND PLANNING CONTEXT</vt:lpstr>
      <vt:lpstr>PowerPoint Presentation</vt:lpstr>
      <vt:lpstr>PowerPoint Presentation</vt:lpstr>
      <vt:lpstr>PowerPoint Presentation</vt:lpstr>
      <vt:lpstr>PowerPoint Presentation</vt:lpstr>
      <vt:lpstr>MARKET ANALYSIS</vt:lpstr>
      <vt:lpstr>LLOYD DISTRICT MARKET ANALYSIS </vt:lpstr>
      <vt:lpstr>SUPPLY ANALYSIS </vt:lpstr>
      <vt:lpstr>PowerPoint Presentation</vt:lpstr>
      <vt:lpstr>Affordable  Comps: </vt:lpstr>
      <vt:lpstr>DEVELOPMENT 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 ROVER BLOCKS DEVELOPMENT</dc:title>
  <cp:lastModifiedBy>Meagan An</cp:lastModifiedBy>
  <cp:revision>1</cp:revision>
  <dcterms:modified xsi:type="dcterms:W3CDTF">2021-03-15T17:47:06Z</dcterms:modified>
</cp:coreProperties>
</file>