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8" r:id="rId9"/>
    <p:sldMasterId id="2147483680" r:id="rId10"/>
    <p:sldMasterId id="2147483682" r:id="rId11"/>
    <p:sldMasterId id="2147483684" r:id="rId12"/>
    <p:sldMasterId id="2147483686" r:id="rId13"/>
    <p:sldMasterId id="2147483695" r:id="rId14"/>
    <p:sldMasterId id="2147483688" r:id="rId15"/>
    <p:sldMasterId id="2147483690" r:id="rId16"/>
    <p:sldMasterId id="2147483692" r:id="rId17"/>
  </p:sldMasterIdLst>
  <p:notesMasterIdLst>
    <p:notesMasterId r:id="rId35"/>
  </p:notesMasterIdLst>
  <p:sldIdLst>
    <p:sldId id="257" r:id="rId18"/>
    <p:sldId id="274" r:id="rId19"/>
    <p:sldId id="294" r:id="rId20"/>
    <p:sldId id="276" r:id="rId21"/>
    <p:sldId id="286" r:id="rId22"/>
    <p:sldId id="279" r:id="rId23"/>
    <p:sldId id="281" r:id="rId24"/>
    <p:sldId id="300" r:id="rId25"/>
    <p:sldId id="301" r:id="rId26"/>
    <p:sldId id="299" r:id="rId27"/>
    <p:sldId id="298" r:id="rId28"/>
    <p:sldId id="297" r:id="rId29"/>
    <p:sldId id="296" r:id="rId30"/>
    <p:sldId id="295" r:id="rId31"/>
    <p:sldId id="302" r:id="rId32"/>
    <p:sldId id="282"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vers, Lee" initials="RL" lastIdx="3" clrIdx="0">
    <p:extLst>
      <p:ext uri="{19B8F6BF-5375-455C-9EA6-DF929625EA0E}">
        <p15:presenceInfo xmlns:p15="http://schemas.microsoft.com/office/powerpoint/2012/main" userId="S-1-5-21-1060284298-764733703-725345543-33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2"/>
    <a:srgbClr val="009ED5"/>
    <a:srgbClr val="D9D9D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6" autoAdjust="0"/>
    <p:restoredTop sz="76366" autoAdjust="0"/>
  </p:normalViewPr>
  <p:slideViewPr>
    <p:cSldViewPr snapToGrid="0">
      <p:cViewPr varScale="1">
        <p:scale>
          <a:sx n="88" d="100"/>
          <a:sy n="88" d="100"/>
        </p:scale>
        <p:origin x="16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heme" Target="theme/theme1.xml"/><Relationship Id="rId21" Type="http://schemas.openxmlformats.org/officeDocument/2006/relationships/slide" Target="slides/slide4.xml"/><Relationship Id="rId34" Type="http://schemas.openxmlformats.org/officeDocument/2006/relationships/slide" Target="slides/slide1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a Seery" userId="su14u30e8+j2orkj8owVPm/j4HEV1+66dtfNY7HWH2k=" providerId="None" clId="Web-{21B6310F-AF24-4436-95EB-A30B5FCA7653}"/>
    <pc:docChg chg="modSld">
      <pc:chgData name="Lora Seery" userId="su14u30e8+j2orkj8owVPm/j4HEV1+66dtfNY7HWH2k=" providerId="None" clId="Web-{21B6310F-AF24-4436-95EB-A30B5FCA7653}" dt="2023-01-26T05:42:11.478" v="103"/>
      <pc:docMkLst>
        <pc:docMk/>
      </pc:docMkLst>
      <pc:sldChg chg="modNotes">
        <pc:chgData name="Lora Seery" userId="su14u30e8+j2orkj8owVPm/j4HEV1+66dtfNY7HWH2k=" providerId="None" clId="Web-{21B6310F-AF24-4436-95EB-A30B5FCA7653}" dt="2023-01-26T05:39:31.754" v="2"/>
        <pc:sldMkLst>
          <pc:docMk/>
          <pc:sldMk cId="3309385165" sldId="274"/>
        </pc:sldMkLst>
      </pc:sldChg>
      <pc:sldChg chg="modNotes">
        <pc:chgData name="Lora Seery" userId="su14u30e8+j2orkj8owVPm/j4HEV1+66dtfNY7HWH2k=" providerId="None" clId="Web-{21B6310F-AF24-4436-95EB-A30B5FCA7653}" dt="2023-01-26T05:40:20.240" v="8"/>
        <pc:sldMkLst>
          <pc:docMk/>
          <pc:sldMk cId="854123808" sldId="276"/>
        </pc:sldMkLst>
      </pc:sldChg>
      <pc:sldChg chg="modNotes">
        <pc:chgData name="Lora Seery" userId="su14u30e8+j2orkj8owVPm/j4HEV1+66dtfNY7HWH2k=" providerId="None" clId="Web-{21B6310F-AF24-4436-95EB-A30B5FCA7653}" dt="2023-01-26T05:42:11.478" v="103"/>
        <pc:sldMkLst>
          <pc:docMk/>
          <pc:sldMk cId="1466582738"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E940F-5DD9-41B6-AE3D-9B31B7C4A5F0}" type="datetimeFigureOut">
              <a:rPr lang="en-US" smtClean="0"/>
              <a:t>3/31/23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DBFC0-96C0-43E6-A899-3FDA858CBC7D}" type="slidenum">
              <a:rPr lang="en-US" smtClean="0"/>
              <a:t>‹#›</a:t>
            </a:fld>
            <a:endParaRPr lang="en-US"/>
          </a:p>
        </p:txBody>
      </p:sp>
    </p:spTree>
    <p:extLst>
      <p:ext uri="{BB962C8B-B14F-4D97-AF65-F5344CB8AC3E}">
        <p14:creationId xmlns:p14="http://schemas.microsoft.com/office/powerpoint/2010/main" val="198595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Introduce yourself and your affiliation. </a:t>
            </a:r>
            <a:endParaRPr lang="en-US">
              <a:cs typeface="Calibri" panose="020F0502020204030204"/>
            </a:endParaRPr>
          </a:p>
          <a:p>
            <a:pPr marL="171450" indent="-171450">
              <a:buFont typeface="Arial"/>
              <a:buChar char="•"/>
            </a:pPr>
            <a:r>
              <a:rPr lang="en-US" dirty="0">
                <a:cs typeface="Calibri" panose="020F0502020204030204"/>
              </a:rPr>
              <a:t>Find a way to connect with your audience: Either share a little of your background (what led you to your role) or go around the room and do brief introductions (name, year, FOS, country of interest, what are you passionate about?) </a:t>
            </a:r>
          </a:p>
          <a:p>
            <a:pPr marL="171450" indent="-171450">
              <a:buFont typeface="Arial"/>
              <a:buChar char="•"/>
            </a:pPr>
            <a:r>
              <a:rPr lang="en-US" dirty="0">
                <a:cs typeface="Calibri" panose="020F0502020204030204"/>
              </a:rPr>
              <a:t>Big Picture: </a:t>
            </a:r>
            <a:r>
              <a:rPr lang="en-US" dirty="0"/>
              <a:t>The Fulbright U.S. Student Program, provides 1-year, fully funded grants for graduating seniors, recent graduates, graduate students, and young professionals to conduct individually designed research projects, enroll in graduate school, or teach English abroad.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31DBFC0-96C0-43E6-A899-3FDA858CBC7D}" type="slidenum">
              <a:rPr lang="en-US" smtClean="0"/>
              <a:t>1</a:t>
            </a:fld>
            <a:endParaRPr lang="en-US"/>
          </a:p>
        </p:txBody>
      </p:sp>
    </p:spTree>
    <p:extLst>
      <p:ext uri="{BB962C8B-B14F-4D97-AF65-F5344CB8AC3E}">
        <p14:creationId xmlns:p14="http://schemas.microsoft.com/office/powerpoint/2010/main" val="1863960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Video Resource: What is Fulbright? https://www.youtube.com/watch?v=VlSENGOXGKg</a:t>
            </a:r>
          </a:p>
          <a:p>
            <a:pPr marL="171450" indent="-171450">
              <a:buFont typeface="Arial"/>
              <a:buChar char="•"/>
            </a:pPr>
            <a:r>
              <a:rPr lang="en-US" dirty="0"/>
              <a:t>For this slide, it is important to stress that the Fulbright program is an international exchange program.  </a:t>
            </a:r>
          </a:p>
          <a:p>
            <a:pPr marL="171450" indent="-171450">
              <a:buFont typeface="Arial"/>
              <a:buChar char="•"/>
            </a:pPr>
            <a:r>
              <a:rPr lang="en-US" dirty="0"/>
              <a:t>The Fulbright Program is the flagship international educational exchange program sponsored by the U.S. government. </a:t>
            </a:r>
            <a:endParaRPr lang="en-US" dirty="0">
              <a:cs typeface="Calibri"/>
            </a:endParaRPr>
          </a:p>
          <a:p>
            <a:pPr marL="171450" indent="-171450">
              <a:buFont typeface="Arial"/>
              <a:buChar char="•"/>
            </a:pPr>
            <a:r>
              <a:rPr lang="en-US" dirty="0"/>
              <a:t>The advancement of our mission of fostering mutual understanding between nations, advancing knowledge across communities, and improving lives around the world is the heart of Fulbright.</a:t>
            </a:r>
            <a:endParaRPr lang="en-US" dirty="0">
              <a:cs typeface="Calibri"/>
            </a:endParaRPr>
          </a:p>
          <a:p>
            <a:pPr marL="171450" indent="-171450">
              <a:buFont typeface="Arial"/>
              <a:buChar char="•"/>
            </a:pPr>
            <a:r>
              <a:rPr lang="en-US" dirty="0">
                <a:cs typeface="Calibri"/>
              </a:rPr>
              <a:t>Fulbright is an opportunity to build lasting relationships, expand one's network and advance one's career </a:t>
            </a:r>
            <a:endParaRPr lang="en-US" dirty="0"/>
          </a:p>
          <a:p>
            <a:pPr marL="171450" indent="-171450">
              <a:buFont typeface="Arial"/>
              <a:buChar char="•"/>
            </a:pPr>
            <a:r>
              <a:rPr lang="en-US" dirty="0"/>
              <a:t>The Fulbright Program not only offers grants to U.S. students and scholars to go abroad, but also offers grants to foreign students and scholars to come to the United States. Since its inception in 1945, the program has grown from just 88 grantees in the first year to over 8,000 annually.</a:t>
            </a:r>
            <a:endParaRPr lang="en-US" dirty="0">
              <a:cs typeface="Calibri"/>
            </a:endParaRPr>
          </a:p>
          <a:p>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31DBFC0-96C0-43E6-A899-3FDA858CBC7D}" type="slidenum">
              <a:rPr lang="en-US" smtClean="0"/>
              <a:t>2</a:t>
            </a:fld>
            <a:endParaRPr lang="en-US"/>
          </a:p>
        </p:txBody>
      </p:sp>
    </p:spTree>
    <p:extLst>
      <p:ext uri="{BB962C8B-B14F-4D97-AF65-F5344CB8AC3E}">
        <p14:creationId xmlns:p14="http://schemas.microsoft.com/office/powerpoint/2010/main" val="241757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42900" indent="-342900" defTabSz="1933224">
              <a:buFont typeface="Arial"/>
              <a:buChar char="•"/>
              <a:defRPr/>
            </a:pPr>
            <a:r>
              <a:rPr lang="en-US" sz="1900" dirty="0"/>
              <a:t>"I Am Fulbright" Video Resource: </a:t>
            </a:r>
            <a:r>
              <a:rPr lang="en-US" sz="2000" dirty="0"/>
              <a:t>https://www.youtube.com/watch?v=FcxVvd750dg</a:t>
            </a:r>
            <a:endParaRPr lang="en-US" sz="1900" dirty="0"/>
          </a:p>
          <a:p>
            <a:pPr marL="342900" indent="-342900" defTabSz="1933224">
              <a:buFont typeface="Arial"/>
              <a:buChar char="•"/>
              <a:defRPr/>
            </a:pPr>
            <a:r>
              <a:rPr lang="en-US" sz="1900" dirty="0"/>
              <a:t>Diversity and Inclusion are cornerstone principles of the program</a:t>
            </a:r>
            <a:endParaRPr lang="en-US" sz="2000" dirty="0"/>
          </a:p>
          <a:p>
            <a:pPr marL="342900" indent="-342900" defTabSz="1933224">
              <a:buFont typeface="Arial"/>
              <a:buChar char="•"/>
              <a:defRPr/>
            </a:pPr>
            <a:r>
              <a:rPr lang="en-US" sz="1900" dirty="0"/>
              <a:t>We </a:t>
            </a:r>
            <a:r>
              <a:rPr lang="en-US" sz="1900" dirty="0">
                <a:solidFill>
                  <a:schemeClr val="tx1"/>
                </a:solidFill>
              </a:rPr>
              <a:t>are actively recruiting a diverse pool of applicants for the Fulbright program.</a:t>
            </a:r>
            <a:r>
              <a:rPr lang="en-US" sz="1900" dirty="0"/>
              <a:t> </a:t>
            </a:r>
            <a:r>
              <a:rPr lang="en-US" sz="1900" dirty="0">
                <a:solidFill>
                  <a:schemeClr val="tx1"/>
                </a:solidFill>
              </a:rPr>
              <a:t> Please encourage all people to consider Fulbright.</a:t>
            </a:r>
            <a:endParaRPr lang="en-US" sz="2000" dirty="0"/>
          </a:p>
          <a:p>
            <a:pPr marL="342900" indent="-342900" defTabSz="1933224">
              <a:buFont typeface="Arial"/>
              <a:buChar char="•"/>
              <a:defRPr/>
            </a:pPr>
            <a:r>
              <a:rPr lang="en-US" sz="1900" dirty="0">
                <a:cs typeface="Calibri"/>
              </a:rPr>
              <a:t>We've dedicated our time, energy and resources into finding talent. </a:t>
            </a:r>
          </a:p>
          <a:p>
            <a:pPr marL="342900" indent="-342900" defTabSz="1933224">
              <a:buFont typeface="Arial"/>
              <a:buChar char="•"/>
              <a:defRPr/>
            </a:pPr>
            <a:r>
              <a:rPr lang="en-US" sz="1900" dirty="0">
                <a:cs typeface="Calibri"/>
              </a:rPr>
              <a:t>We know that talent is everywhere and that's why I'm here today</a:t>
            </a:r>
            <a:endParaRPr lang="en-US" sz="2000" dirty="0">
              <a:cs typeface="Calibri"/>
            </a:endParaRPr>
          </a:p>
          <a:p>
            <a:pPr marL="342900" indent="-342900" defTabSz="1933224">
              <a:buFont typeface="Arial"/>
              <a:buChar char="•"/>
              <a:defRPr/>
            </a:pPr>
            <a:r>
              <a:rPr lang="en-US" sz="1900" dirty="0">
                <a:cs typeface="Calibri"/>
              </a:rPr>
              <a:t>We desire to have this program represent the diversity that makes up the U.S. and the U.S. Higher Education system</a:t>
            </a:r>
            <a:endParaRPr lang="en-US" sz="2000" dirty="0">
              <a:cs typeface="Calibri"/>
            </a:endParaRPr>
          </a:p>
          <a:p>
            <a:pPr marL="342900" indent="-342900" defTabSz="1933224">
              <a:buFont typeface="Arial"/>
              <a:buChar char="•"/>
              <a:defRPr/>
            </a:pPr>
            <a:endParaRPr lang="en-US" sz="1900" dirty="0">
              <a:cs typeface="Calibri"/>
            </a:endParaRPr>
          </a:p>
          <a:p>
            <a:pPr marL="342900" indent="-342900" defTabSz="1933224">
              <a:buFont typeface="Arial"/>
              <a:buChar char="•"/>
              <a:defRPr/>
            </a:pPr>
            <a:endParaRPr lang="en-US" sz="1900" dirty="0">
              <a:cs typeface="Calibri"/>
            </a:endParaRPr>
          </a:p>
        </p:txBody>
      </p:sp>
    </p:spTree>
    <p:extLst>
      <p:ext uri="{BB962C8B-B14F-4D97-AF65-F5344CB8AC3E}">
        <p14:creationId xmlns:p14="http://schemas.microsoft.com/office/powerpoint/2010/main" val="345149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The awards are open to all FOS, disciplines and areas of interest from the hard sciences to the creative and performing arts </a:t>
            </a:r>
          </a:p>
          <a:p>
            <a:pPr marL="285750" indent="-285750">
              <a:buFont typeface="Arial"/>
              <a:buChar char="•"/>
            </a:pPr>
            <a:r>
              <a:rPr lang="en-US" dirty="0"/>
              <a:t>Applicants to the Fulbright U.S. Student Program must be U.S. citizens at the time of application</a:t>
            </a:r>
          </a:p>
          <a:p>
            <a:pPr marL="285750" indent="-285750">
              <a:buFont typeface="Arial"/>
              <a:buChar char="•"/>
            </a:pPr>
            <a:r>
              <a:rPr lang="en-US" dirty="0"/>
              <a:t>Applicants must have a conferred bachelor's degree or the equivalent before the start of the grant. </a:t>
            </a:r>
          </a:p>
          <a:p>
            <a:pPr marL="285750" indent="-285750">
              <a:buFont typeface="Arial"/>
              <a:buChar char="•"/>
            </a:pPr>
            <a:r>
              <a:rPr lang="en-US" dirty="0"/>
              <a:t>May not have a PhD at the time of application </a:t>
            </a:r>
            <a:endParaRPr lang="en-US" dirty="0">
              <a:cs typeface="Calibri"/>
            </a:endParaRPr>
          </a:p>
          <a:p>
            <a:pPr marL="285750" indent="-285750">
              <a:buFont typeface="Arial"/>
              <a:buChar char="•"/>
            </a:pPr>
            <a:r>
              <a:rPr lang="en-US" dirty="0">
                <a:cs typeface="Calibri"/>
              </a:rPr>
              <a:t>You do not have to be enrolled in an institute of higher education to be eligible </a:t>
            </a:r>
          </a:p>
          <a:p>
            <a:pPr marL="285750" indent="-285750">
              <a:buFont typeface="Arial"/>
              <a:buChar char="•"/>
            </a:pPr>
            <a:r>
              <a:rPr lang="en-US" dirty="0"/>
              <a:t>Have sufficient proficiency in the written and spoken language of the host country in order to communicate with the people and carry out the proposed project. </a:t>
            </a:r>
            <a:endParaRPr lang="en-US" dirty="0">
              <a:cs typeface="Calibri"/>
            </a:endParaRPr>
          </a:p>
          <a:p>
            <a:pPr marL="285750" indent="-285750">
              <a:buFont typeface="Arial"/>
              <a:buChar char="•"/>
            </a:pPr>
            <a:r>
              <a:rPr lang="en-US" dirty="0"/>
              <a:t>Fulbright is not one program, but 140 different programs because we are working with over 140 countries. Please consult the intended host country page on our website for country-specific detailed requirements.</a:t>
            </a:r>
            <a:endParaRPr lang="en-US" dirty="0">
              <a:cs typeface="Calibri"/>
            </a:endParaRPr>
          </a:p>
          <a:p>
            <a:pPr marL="285750" indent="-285750">
              <a:buFont typeface="Arial"/>
              <a:buChar char="•"/>
            </a:pPr>
            <a:r>
              <a:rPr lang="en-US" dirty="0"/>
              <a:t>During each competition cycle, candidates can only apply to one type of grant. Fulbright grants are traditionally for one country</a:t>
            </a:r>
          </a:p>
          <a:p>
            <a:pPr marL="285750" indent="-285750">
              <a:buFont typeface="Arial"/>
              <a:buChar char="•"/>
            </a:pPr>
            <a:r>
              <a:rPr lang="en-US" dirty="0">
                <a:cs typeface="Calibri"/>
              </a:rPr>
              <a:t>Full Eligibility Requirements can be found online here: https://us.fulbrightonline.org/about/eligibility</a:t>
            </a:r>
          </a:p>
          <a:p>
            <a:endParaRPr lang="en-US" dirty="0">
              <a:cs typeface="Calibri"/>
            </a:endParaRPr>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231DBFC0-96C0-43E6-A899-3FDA858CBC7D}" type="slidenum">
              <a:rPr lang="en-US" smtClean="0"/>
              <a:t>4</a:t>
            </a:fld>
            <a:endParaRPr lang="en-US"/>
          </a:p>
        </p:txBody>
      </p:sp>
    </p:spTree>
    <p:extLst>
      <p:ext uri="{BB962C8B-B14F-4D97-AF65-F5344CB8AC3E}">
        <p14:creationId xmlns:p14="http://schemas.microsoft.com/office/powerpoint/2010/main" val="210876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Award Type Overview: https://us.fulbrightonline.org/applicants/types-of-awards</a:t>
            </a:r>
          </a:p>
          <a:p>
            <a:pPr marL="171450" indent="-171450">
              <a:buFontTx/>
              <a:buChar char="-"/>
            </a:pPr>
            <a:r>
              <a:rPr lang="en-US" dirty="0"/>
              <a:t>Award Search: https://us.fulbrightonline.org/applicants/award-search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DBFC0-96C0-43E6-A899-3FDA858CBC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68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Within the Fulbright Application system, preliminary questions will impact the information that will be visible on subsequent pages of the application. As such, these must be answered correctly. </a:t>
            </a:r>
            <a:endParaRPr lang="en-US" dirty="0">
              <a:cs typeface="Calibri"/>
            </a:endParaRPr>
          </a:p>
          <a:p>
            <a:pPr marL="285750" indent="-285750">
              <a:buFont typeface="Arial"/>
              <a:buChar char="•"/>
            </a:pPr>
            <a:r>
              <a:rPr lang="en-US" dirty="0">
                <a:cs typeface="Calibri"/>
              </a:rPr>
              <a:t>Short answer questions: </a:t>
            </a:r>
          </a:p>
          <a:p>
            <a:pPr marL="285750" indent="-285750">
              <a:buFont typeface="Arial"/>
              <a:buChar char="•"/>
            </a:pPr>
            <a:r>
              <a:rPr lang="en-US" dirty="0">
                <a:cs typeface="Calibri"/>
              </a:rPr>
              <a:t>Essays: The heart of the application. </a:t>
            </a:r>
            <a:r>
              <a:rPr lang="en-US" dirty="0"/>
              <a:t>This is where you should address the </a:t>
            </a:r>
            <a:r>
              <a:rPr lang="en-US" b="1" dirty="0"/>
              <a:t>what, when, where, why, and how</a:t>
            </a:r>
            <a:r>
              <a:rPr lang="en-US" dirty="0"/>
              <a:t> of your Fulbright project. </a:t>
            </a:r>
            <a:endParaRPr lang="en-US" dirty="0">
              <a:cs typeface="Calibri"/>
            </a:endParaRPr>
          </a:p>
          <a:p>
            <a:pPr lvl="1" indent="-285750">
              <a:buFont typeface="Arial"/>
              <a:buChar char="•"/>
            </a:pPr>
            <a:r>
              <a:rPr lang="en-US" b="1" dirty="0"/>
              <a:t>The Statement of Grant Purpose for S/R awards</a:t>
            </a:r>
            <a:r>
              <a:rPr lang="en-US" dirty="0"/>
              <a:t> is a 2-page document detailing an</a:t>
            </a:r>
            <a:r>
              <a:rPr lang="en-US" b="1" dirty="0"/>
              <a:t> </a:t>
            </a:r>
            <a:r>
              <a:rPr lang="en-US" dirty="0"/>
              <a:t>intellectually-compelling and feasible project proposal or justification for pursuing a graduate degree program. </a:t>
            </a:r>
          </a:p>
          <a:p>
            <a:pPr lvl="1" indent="-285750">
              <a:buFont typeface="Arial"/>
              <a:buChar char="•"/>
            </a:pPr>
            <a:r>
              <a:rPr lang="en-US" dirty="0"/>
              <a:t>The Statement of Grant Purpose should make it clear why you must go to the host country in order to complete your proposed research or study program, and that you have the requisite academic or professional experience and language skills to fulfill your proposal. </a:t>
            </a:r>
          </a:p>
          <a:p>
            <a:pPr lvl="1" indent="-285750">
              <a:buFont typeface="Arial"/>
              <a:buChar char="•"/>
            </a:pPr>
            <a:r>
              <a:rPr lang="en-US" b="1" dirty="0">
                <a:cs typeface="Calibri"/>
              </a:rPr>
              <a:t>The Statement of Grant Purpose for ETA awards</a:t>
            </a:r>
            <a:r>
              <a:rPr lang="en-US" dirty="0">
                <a:cs typeface="Calibri"/>
              </a:rPr>
              <a:t> is a 1-page document detailing </a:t>
            </a:r>
            <a:r>
              <a:rPr lang="en-US" dirty="0"/>
              <a:t>why you are interested in teaching English to non-native speakers, as well as why you have chosen to apply to a particular country. </a:t>
            </a:r>
          </a:p>
          <a:p>
            <a:pPr lvl="1" indent="-285750">
              <a:buFont typeface="Arial"/>
              <a:buChar char="•"/>
            </a:pPr>
            <a:r>
              <a:rPr lang="en-US" dirty="0"/>
              <a:t>The Statement should describe any teaching or related experience, while clearly describing what you will bring to the classroom in the host country; including lesson plans, activity ideas, and educational strategies you plan to implement.</a:t>
            </a:r>
          </a:p>
          <a:p>
            <a:pPr lvl="1" indent="-285750">
              <a:buFont typeface="Arial"/>
              <a:buChar char="•"/>
            </a:pPr>
            <a:r>
              <a:rPr lang="en-US" b="1" dirty="0">
                <a:cs typeface="Calibri"/>
              </a:rPr>
              <a:t>The Personal Statement </a:t>
            </a:r>
            <a:r>
              <a:rPr lang="en-US" dirty="0">
                <a:cs typeface="Calibri"/>
              </a:rPr>
              <a:t>is a 1-page biography in narrative form. It </a:t>
            </a:r>
            <a:r>
              <a:rPr lang="en-US" dirty="0"/>
              <a:t>is an opportunity to introduce yourself to the screening committee members on a personal level. </a:t>
            </a:r>
          </a:p>
          <a:p>
            <a:pPr lvl="1" indent="-285750">
              <a:buFont typeface="Arial"/>
              <a:buChar char="•"/>
            </a:pPr>
            <a:r>
              <a:rPr lang="en-US" dirty="0"/>
              <a:t>The style is up to the writer, but the content should convey one's background and motivation for applying to the program and how this opportunity fits into one's future plans. </a:t>
            </a:r>
          </a:p>
          <a:p>
            <a:pPr lvl="1" indent="-285750">
              <a:buFont typeface="Arial"/>
              <a:buChar char="•"/>
            </a:pPr>
            <a:r>
              <a:rPr lang="en-US" dirty="0">
                <a:cs typeface="Calibri"/>
              </a:rPr>
              <a:t>Full Application Components (and Tips): https://us.fulbrightonline.org/applicants/application-components</a:t>
            </a:r>
          </a:p>
          <a:p>
            <a:pPr lvl="1" indent="-285750">
              <a:buFont typeface="Arial"/>
              <a:buChar char="•"/>
            </a:pPr>
            <a:r>
              <a:rPr lang="en-US" dirty="0">
                <a:cs typeface="Calibri"/>
              </a:rPr>
              <a:t>Application Check List: https://us.fulbrightonline.org/applicants/application-checklists</a:t>
            </a:r>
          </a:p>
        </p:txBody>
      </p:sp>
      <p:sp>
        <p:nvSpPr>
          <p:cNvPr id="4" name="Slide Number Placeholder 3"/>
          <p:cNvSpPr>
            <a:spLocks noGrp="1"/>
          </p:cNvSpPr>
          <p:nvPr>
            <p:ph type="sldNum" sz="quarter" idx="5"/>
          </p:nvPr>
        </p:nvSpPr>
        <p:spPr/>
        <p:txBody>
          <a:bodyPr/>
          <a:lstStyle/>
          <a:p>
            <a:fld id="{231DBFC0-96C0-43E6-A899-3FDA858CBC7D}" type="slidenum">
              <a:rPr lang="en-US" smtClean="0"/>
              <a:t>6</a:t>
            </a:fld>
            <a:endParaRPr lang="en-US"/>
          </a:p>
        </p:txBody>
      </p:sp>
    </p:spTree>
    <p:extLst>
      <p:ext uri="{BB962C8B-B14F-4D97-AF65-F5344CB8AC3E}">
        <p14:creationId xmlns:p14="http://schemas.microsoft.com/office/powerpoint/2010/main" val="206990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The application cycle opens annually at the end of March.</a:t>
            </a:r>
          </a:p>
          <a:p>
            <a:pPr marL="285750" indent="-285750">
              <a:buFont typeface="Arial"/>
              <a:buChar char="•"/>
            </a:pPr>
            <a:r>
              <a:rPr lang="en-US" dirty="0">
                <a:cs typeface="Calibri"/>
              </a:rPr>
              <a:t>The National Deadline is in October. Students applying through an </a:t>
            </a:r>
            <a:r>
              <a:rPr lang="en-US" dirty="0" err="1">
                <a:cs typeface="Calibri"/>
              </a:rPr>
              <a:t>insitiution</a:t>
            </a:r>
            <a:r>
              <a:rPr lang="en-US" dirty="0">
                <a:cs typeface="Calibri"/>
              </a:rPr>
              <a:t> should check with their Fulbright Program Adviser about campus deadlines. </a:t>
            </a:r>
          </a:p>
          <a:p>
            <a:pPr marL="285750" indent="-285750">
              <a:buFont typeface="Arial"/>
              <a:buChar char="•"/>
            </a:pPr>
            <a:r>
              <a:rPr lang="en-US" dirty="0"/>
              <a:t>Applicants are encouraged to begin the process of selecting a grant and country and contacting their Fulbright Program Adviser and other possible advisers who will assist with application preparation. Applicants should begin designing their project and preparing their application as soon as possible after the application cycle begins.</a:t>
            </a:r>
            <a:endParaRPr lang="en-US" dirty="0">
              <a:cs typeface="Calibri"/>
            </a:endParaRPr>
          </a:p>
          <a:p>
            <a:pPr marL="285750" indent="-285750">
              <a:buFont typeface="Arial"/>
              <a:buChar char="•"/>
            </a:pPr>
            <a:r>
              <a:rPr lang="en-US" dirty="0">
                <a:cs typeface="Calibri"/>
              </a:rPr>
              <a:t>National deadline is Tuesday, Oct. 10th, 2023 at 5pm ET. We will </a:t>
            </a:r>
            <a:r>
              <a:rPr lang="en-US" b="1" dirty="0">
                <a:cs typeface="Calibri"/>
              </a:rPr>
              <a:t>Not </a:t>
            </a:r>
            <a:r>
              <a:rPr lang="en-US" dirty="0">
                <a:cs typeface="Calibri"/>
              </a:rPr>
              <a:t>accept </a:t>
            </a:r>
            <a:r>
              <a:rPr lang="en-US" b="1" dirty="0">
                <a:cs typeface="Calibri"/>
              </a:rPr>
              <a:t>any </a:t>
            </a:r>
            <a:r>
              <a:rPr lang="en-US" dirty="0">
                <a:cs typeface="Calibri"/>
              </a:rPr>
              <a:t>applications after that date and time. </a:t>
            </a:r>
          </a:p>
          <a:p>
            <a:pPr marL="285750" indent="-285750">
              <a:buFont typeface="Arial"/>
              <a:buChar char="•"/>
            </a:pPr>
            <a:r>
              <a:rPr lang="en-US" dirty="0"/>
              <a:t>After the National Deadline in October, applications will be reviewed by the National Screening Committee (or NSC). The NSC meetings are comprised of U.S. college faculty and professionals representing various academic and artistic disciplines from institutions across the United States.</a:t>
            </a:r>
            <a:endParaRPr lang="en-US" dirty="0">
              <a:cs typeface="Calibri"/>
            </a:endParaRPr>
          </a:p>
          <a:p>
            <a:pPr marL="285750" indent="-285750">
              <a:buFont typeface="Arial"/>
              <a:buChar char="•"/>
            </a:pPr>
            <a:r>
              <a:rPr lang="en-US" dirty="0"/>
              <a:t>Applicants will be notified in the application system, as early as December, if they are selected as a Semi-Finalist and their application recommended to the host country for further review. </a:t>
            </a:r>
            <a:endParaRPr lang="en-US" dirty="0">
              <a:cs typeface="Calibri"/>
            </a:endParaRPr>
          </a:p>
          <a:p>
            <a:pPr marL="285750" indent="-285750">
              <a:buFont typeface="Arial"/>
              <a:buChar char="•"/>
            </a:pPr>
            <a:r>
              <a:rPr lang="en-US" dirty="0"/>
              <a:t>Fulbright Commissions and U.S. Embassies review semi-finalist applications and make selections. Country selections are then approved by the J. William Fulbright Foreign Scholarship Board. </a:t>
            </a:r>
            <a:endParaRPr lang="en-US" dirty="0">
              <a:cs typeface="Calibri"/>
            </a:endParaRPr>
          </a:p>
          <a:p>
            <a:pPr marL="285750" indent="-285750">
              <a:buFont typeface="Arial"/>
              <a:buChar char="•"/>
            </a:pPr>
            <a:r>
              <a:rPr lang="en-US" dirty="0"/>
              <a:t>In most cases, grant dates correspond to the academic calendar of the host country. Approximate dates of the academic year in each country can be found its Country Summary page on our website, us.fulbrightonline.org.</a:t>
            </a:r>
          </a:p>
          <a:p>
            <a:pPr marL="285750" indent="-285750">
              <a:buFont typeface="Arial"/>
              <a:buChar char="•"/>
            </a:pPr>
            <a:r>
              <a:rPr lang="en-US" dirty="0">
                <a:cs typeface="Calibri"/>
              </a:rPr>
              <a:t>For more on Award Benefits: https://us.fulbrightonline.org/about/award-benefits</a:t>
            </a:r>
          </a:p>
          <a:p>
            <a:pPr marL="285750" indent="-2857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31DBFC0-96C0-43E6-A899-3FDA858CBC7D}" type="slidenum">
              <a:rPr lang="en-US" smtClean="0"/>
              <a:t>7</a:t>
            </a:fld>
            <a:endParaRPr lang="en-US"/>
          </a:p>
        </p:txBody>
      </p:sp>
    </p:spTree>
    <p:extLst>
      <p:ext uri="{BB962C8B-B14F-4D97-AF65-F5344CB8AC3E}">
        <p14:creationId xmlns:p14="http://schemas.microsoft.com/office/powerpoint/2010/main" val="108462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DBFC0-96C0-43E6-A899-3FDA858CBC7D}" type="slidenum">
              <a:rPr lang="en-US" smtClean="0"/>
              <a:t>8</a:t>
            </a:fld>
            <a:endParaRPr lang="en-US"/>
          </a:p>
        </p:txBody>
      </p:sp>
    </p:spTree>
    <p:extLst>
      <p:ext uri="{BB962C8B-B14F-4D97-AF65-F5344CB8AC3E}">
        <p14:creationId xmlns:p14="http://schemas.microsoft.com/office/powerpoint/2010/main" val="84076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DBFC0-96C0-43E6-A899-3FDA858CBC7D}" type="slidenum">
              <a:rPr lang="en-US" smtClean="0"/>
              <a:t>10</a:t>
            </a:fld>
            <a:endParaRPr lang="en-US"/>
          </a:p>
        </p:txBody>
      </p:sp>
    </p:spTree>
    <p:extLst>
      <p:ext uri="{BB962C8B-B14F-4D97-AF65-F5344CB8AC3E}">
        <p14:creationId xmlns:p14="http://schemas.microsoft.com/office/powerpoint/2010/main" val="320463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59976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2451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031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814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429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807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354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946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72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07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37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4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42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26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68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0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71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323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NUL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0.xml"/><Relationship Id="rId1" Type="http://schemas.openxmlformats.org/officeDocument/2006/relationships/slideLayout" Target="../slideLayouts/slideLayout11.xml"/><Relationship Id="rId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3.xml"/><Relationship Id="rId1" Type="http://schemas.openxmlformats.org/officeDocument/2006/relationships/slideLayout" Target="../slideLayouts/slideLayout14.xml"/><Relationship Id="rId4" Type="http://schemas.openxmlformats.org/officeDocument/2006/relationships/image" Target="../media/image1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4.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5.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6.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9.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7.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Fulbright_Back1.png" descr="Fulbright_Back1.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26095" y="-1"/>
            <a:ext cx="12267591" cy="6871077"/>
          </a:xfrm>
          <a:prstGeom prst="rect">
            <a:avLst/>
          </a:prstGeom>
          <a:ln w="12700">
            <a:miter lim="400000"/>
          </a:ln>
        </p:spPr>
      </p:pic>
      <p:pic>
        <p:nvPicPr>
          <p:cNvPr id="5" name="Pictur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715112" y="2357361"/>
            <a:ext cx="10920210" cy="2155305"/>
          </a:xfrm>
          <a:prstGeom prst="rect">
            <a:avLst/>
          </a:prstGeom>
        </p:spPr>
      </p:pic>
    </p:spTree>
    <p:extLst>
      <p:ext uri="{BB962C8B-B14F-4D97-AF65-F5344CB8AC3E}">
        <p14:creationId xmlns:p14="http://schemas.microsoft.com/office/powerpoint/2010/main" val="4129555857"/>
      </p:ext>
    </p:extLst>
  </p:cSld>
  <p:clrMap bg1="lt1" tx1="dk1" bg2="lt2" tx2="dk2" accent1="accent1" accent2="accent2" accent3="accent3" accent4="accent4" accent5="accent5" accent6="accent6" hlink="hlink" folHlink="folHlink"/>
  <p:sldLayoutIdLst>
    <p:sldLayoutId id="2147483661"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1pPr>
      <a:lvl2pPr marL="555171" marR="0" indent="-326571"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2pPr>
      <a:lvl3pPr marL="762000" marR="0" indent="-3048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3pPr>
      <a:lvl4pPr marL="1051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4pPr>
      <a:lvl5pPr marL="12801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5pPr>
      <a:lvl6pPr marL="15087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6pPr>
      <a:lvl7pPr marL="17373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7pPr>
      <a:lvl8pPr marL="19659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8pPr>
      <a:lvl9pPr marL="2194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228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685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1143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1600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150" y="163446"/>
            <a:ext cx="11315700" cy="52705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00" y="5848544"/>
            <a:ext cx="12242800" cy="1028700"/>
          </a:xfrm>
          <a:prstGeom prst="rect">
            <a:avLst/>
          </a:prstGeom>
        </p:spPr>
      </p:pic>
    </p:spTree>
    <p:extLst>
      <p:ext uri="{BB962C8B-B14F-4D97-AF65-F5344CB8AC3E}">
        <p14:creationId xmlns:p14="http://schemas.microsoft.com/office/powerpoint/2010/main" val="1522206616"/>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5066" y="6321580"/>
            <a:ext cx="1714500" cy="152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8150" y="173068"/>
            <a:ext cx="11315700" cy="527050"/>
          </a:xfrm>
          <a:prstGeom prst="rect">
            <a:avLst/>
          </a:prstGeom>
        </p:spPr>
      </p:pic>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3463" y="5838922"/>
            <a:ext cx="12188537" cy="1028700"/>
          </a:xfrm>
          <a:prstGeom prst="rect">
            <a:avLst/>
          </a:prstGeom>
        </p:spPr>
      </p:pic>
    </p:spTree>
    <p:extLst>
      <p:ext uri="{BB962C8B-B14F-4D97-AF65-F5344CB8AC3E}">
        <p14:creationId xmlns:p14="http://schemas.microsoft.com/office/powerpoint/2010/main" val="17170483"/>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400" y="0"/>
            <a:ext cx="12242800" cy="68580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2317" y="341126"/>
            <a:ext cx="4343400" cy="85725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55066" y="6321580"/>
            <a:ext cx="1714500" cy="152400"/>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400" y="5838922"/>
            <a:ext cx="12242800" cy="1028700"/>
          </a:xfrm>
          <a:prstGeom prst="rect">
            <a:avLst/>
          </a:prstGeom>
        </p:spPr>
      </p:pic>
    </p:spTree>
    <p:extLst>
      <p:ext uri="{BB962C8B-B14F-4D97-AF65-F5344CB8AC3E}">
        <p14:creationId xmlns:p14="http://schemas.microsoft.com/office/powerpoint/2010/main" val="3100809521"/>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8150" y="173068"/>
            <a:ext cx="11315700" cy="527050"/>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7513" y="5847188"/>
            <a:ext cx="12215292" cy="1028700"/>
          </a:xfrm>
          <a:prstGeom prst="rect">
            <a:avLst/>
          </a:prstGeom>
        </p:spPr>
      </p:pic>
    </p:spTree>
    <p:extLst>
      <p:ext uri="{BB962C8B-B14F-4D97-AF65-F5344CB8AC3E}">
        <p14:creationId xmlns:p14="http://schemas.microsoft.com/office/powerpoint/2010/main" val="4000591213"/>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8150" y="173068"/>
            <a:ext cx="11315700" cy="527050"/>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7513" y="5847188"/>
            <a:ext cx="12215292" cy="1028700"/>
          </a:xfrm>
          <a:prstGeom prst="rect">
            <a:avLst/>
          </a:prstGeom>
        </p:spPr>
      </p:pic>
      <p:pic>
        <p:nvPicPr>
          <p:cNvPr id="2" name="Picture 1">
            <a:extLst>
              <a:ext uri="{FF2B5EF4-FFF2-40B4-BE49-F238E27FC236}">
                <a16:creationId xmlns:a16="http://schemas.microsoft.com/office/drawing/2014/main" id="{C3D18620-C679-BAB6-72C4-E2D5F278BE25}"/>
              </a:ext>
            </a:extLst>
          </p:cNvPr>
          <p:cNvPicPr>
            <a:picLocks noChangeAspect="1"/>
          </p:cNvPicPr>
          <p:nvPr userDrawn="1"/>
        </p:nvPicPr>
        <p:blipFill rotWithShape="1">
          <a:blip r:embed="rId5"/>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261086351"/>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400" y="0"/>
            <a:ext cx="12242800" cy="68580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2317" y="341126"/>
            <a:ext cx="4343400" cy="85725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55066" y="6321580"/>
            <a:ext cx="1714500" cy="152400"/>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400" y="5838922"/>
            <a:ext cx="12242800" cy="1028700"/>
          </a:xfrm>
          <a:prstGeom prst="rect">
            <a:avLst/>
          </a:prstGeom>
        </p:spPr>
      </p:pic>
    </p:spTree>
    <p:extLst>
      <p:ext uri="{BB962C8B-B14F-4D97-AF65-F5344CB8AC3E}">
        <p14:creationId xmlns:p14="http://schemas.microsoft.com/office/powerpoint/2010/main" val="3602790375"/>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784" y="313200"/>
            <a:ext cx="2800350" cy="527050"/>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1092" y="916160"/>
            <a:ext cx="3638550" cy="330200"/>
          </a:xfrm>
          <a:prstGeom prst="rect">
            <a:avLst/>
          </a:prstGeom>
        </p:spPr>
      </p:pic>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3463" y="5838922"/>
            <a:ext cx="12188537" cy="1028700"/>
          </a:xfrm>
          <a:prstGeom prst="rect">
            <a:avLst/>
          </a:prstGeom>
        </p:spPr>
      </p:pic>
      <p:pic>
        <p:nvPicPr>
          <p:cNvPr id="10" name="Picture 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24094" y="361310"/>
            <a:ext cx="1714500" cy="152400"/>
          </a:xfrm>
          <a:prstGeom prst="rect">
            <a:avLst/>
          </a:prstGeom>
        </p:spPr>
      </p:pic>
    </p:spTree>
    <p:extLst>
      <p:ext uri="{BB962C8B-B14F-4D97-AF65-F5344CB8AC3E}">
        <p14:creationId xmlns:p14="http://schemas.microsoft.com/office/powerpoint/2010/main" val="1565635443"/>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400" y="0"/>
            <a:ext cx="12242800" cy="68580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2317" y="341126"/>
            <a:ext cx="4343400" cy="85725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55066" y="6321580"/>
            <a:ext cx="1714500" cy="152400"/>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400" y="5838922"/>
            <a:ext cx="12242800" cy="1028700"/>
          </a:xfrm>
          <a:prstGeom prst="rect">
            <a:avLst/>
          </a:prstGeom>
        </p:spPr>
      </p:pic>
    </p:spTree>
    <p:extLst>
      <p:ext uri="{BB962C8B-B14F-4D97-AF65-F5344CB8AC3E}">
        <p14:creationId xmlns:p14="http://schemas.microsoft.com/office/powerpoint/2010/main" val="157523867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400" y="0"/>
            <a:ext cx="12242800" cy="68580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2317" y="341126"/>
            <a:ext cx="4343400" cy="85725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55066" y="6321580"/>
            <a:ext cx="1714500" cy="152400"/>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400" y="5838922"/>
            <a:ext cx="12242800" cy="1028700"/>
          </a:xfrm>
          <a:prstGeom prst="rect">
            <a:avLst/>
          </a:prstGeom>
        </p:spPr>
      </p:pic>
    </p:spTree>
    <p:extLst>
      <p:ext uri="{BB962C8B-B14F-4D97-AF65-F5344CB8AC3E}">
        <p14:creationId xmlns:p14="http://schemas.microsoft.com/office/powerpoint/2010/main" val="284671748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514879" y="0"/>
            <a:ext cx="6692900" cy="6532794"/>
          </a:xfrm>
          <a:prstGeom prst="rect">
            <a:avLst/>
          </a:prstGeom>
        </p:spPr>
      </p:pic>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8150" y="173068"/>
            <a:ext cx="11315700" cy="527050"/>
          </a:xfrm>
          <a:prstGeom prst="rect">
            <a:avLst/>
          </a:prstGeom>
        </p:spPr>
      </p:pic>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400" y="5848544"/>
            <a:ext cx="12242800" cy="1028700"/>
          </a:xfrm>
          <a:prstGeom prst="rect">
            <a:avLst/>
          </a:prstGeom>
        </p:spPr>
      </p:pic>
    </p:spTree>
    <p:extLst>
      <p:ext uri="{BB962C8B-B14F-4D97-AF65-F5344CB8AC3E}">
        <p14:creationId xmlns:p14="http://schemas.microsoft.com/office/powerpoint/2010/main" val="373517593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92898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150" y="163446"/>
            <a:ext cx="11315700" cy="52705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00" y="5848544"/>
            <a:ext cx="12242800" cy="1028700"/>
          </a:xfrm>
          <a:prstGeom prst="rect">
            <a:avLst/>
          </a:prstGeom>
        </p:spPr>
      </p:pic>
    </p:spTree>
    <p:extLst>
      <p:ext uri="{BB962C8B-B14F-4D97-AF65-F5344CB8AC3E}">
        <p14:creationId xmlns:p14="http://schemas.microsoft.com/office/powerpoint/2010/main" val="2818722285"/>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4975" y="1"/>
            <a:ext cx="669290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C60A3AE-B482-202D-C0D3-2BC54EA27464}"/>
              </a:ext>
            </a:extLst>
          </p:cNvPr>
          <p:cNvPicPr>
            <a:picLocks noChangeAspect="1"/>
          </p:cNvPicPr>
          <p:nvPr userDrawn="1"/>
        </p:nvPicPr>
        <p:blipFill rotWithShape="1">
          <a:blip r:embed="rId6"/>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2112944779"/>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 y="5943600"/>
            <a:ext cx="12198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955213" y="6321425"/>
            <a:ext cx="1714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59758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55066" y="6321580"/>
            <a:ext cx="1714500" cy="15240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8150" y="173068"/>
            <a:ext cx="11315700" cy="527050"/>
          </a:xfrm>
          <a:prstGeom prst="rect">
            <a:avLst/>
          </a:prstGeom>
        </p:spPr>
      </p:pic>
      <p:pic>
        <p:nvPicPr>
          <p:cNvPr id="6" name="Picture 5"/>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3463" y="5838922"/>
            <a:ext cx="12188537" cy="1028700"/>
          </a:xfrm>
          <a:prstGeom prst="rect">
            <a:avLst/>
          </a:prstGeom>
        </p:spPr>
      </p:pic>
    </p:spTree>
    <p:extLst>
      <p:ext uri="{BB962C8B-B14F-4D97-AF65-F5344CB8AC3E}">
        <p14:creationId xmlns:p14="http://schemas.microsoft.com/office/powerpoint/2010/main" val="4267193247"/>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514879" y="0"/>
            <a:ext cx="6692900" cy="6532794"/>
          </a:xfrm>
          <a:prstGeom prst="rect">
            <a:avLst/>
          </a:prstGeom>
        </p:spPr>
      </p:pic>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8150" y="173068"/>
            <a:ext cx="11315700" cy="527050"/>
          </a:xfrm>
          <a:prstGeom prst="rect">
            <a:avLst/>
          </a:prstGeom>
        </p:spPr>
      </p:pic>
      <p:pic>
        <p:nvPicPr>
          <p:cNvPr id="6" name="Picture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400" y="5848544"/>
            <a:ext cx="12242800" cy="1028700"/>
          </a:xfrm>
          <a:prstGeom prst="rect">
            <a:avLst/>
          </a:prstGeom>
        </p:spPr>
      </p:pic>
    </p:spTree>
    <p:extLst>
      <p:ext uri="{BB962C8B-B14F-4D97-AF65-F5344CB8AC3E}">
        <p14:creationId xmlns:p14="http://schemas.microsoft.com/office/powerpoint/2010/main" val="4012829842"/>
      </p:ext>
    </p:extLst>
  </p:cSld>
  <p:clrMap bg1="lt1" tx1="dk1" bg2="lt2" tx2="dk2" accent1="accent1" accent2="accent2" accent3="accent3" accent4="accent4" accent5="accent5" accent6="accent6" hlink="hlink" folHlink="folHlink"/>
  <p:sldLayoutIdLst>
    <p:sldLayoutId id="2147483679" r:id="rId1"/>
    <p:sldLayoutId id="2147483694"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mailto:clemansd@pdx.edu"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0.pdf"/><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8.pdf"/><Relationship Id="rId3" Type="http://schemas.openxmlformats.org/officeDocument/2006/relationships/image" Target="../media/image26.pdf"/><Relationship Id="rId12" Type="http://schemas.openxmlformats.org/officeDocument/2006/relationships/image" Target="../media/image282.pdf"/><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81.pdf"/><Relationship Id="rId5" Type="http://schemas.openxmlformats.org/officeDocument/2006/relationships/image" Target="../media/image25.png"/><Relationship Id="rId10" Type="http://schemas.openxmlformats.org/officeDocument/2006/relationships/image" Target="../media/image280.pdf"/><Relationship Id="rId4" Type="http://schemas.openxmlformats.org/officeDocument/2006/relationships/image" Target="../media/image24.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13" Type="http://schemas.openxmlformats.org/officeDocument/2006/relationships/image" Target="../media/image250.pdf"/><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us.fulbrightonline.org/required-supplementary-materials-for-arts-applicant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9491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81EAD-BA59-1F44-F08F-B438147B5081}"/>
              </a:ext>
            </a:extLst>
          </p:cNvPr>
          <p:cNvPicPr>
            <a:picLocks noChangeAspect="1"/>
          </p:cNvPicPr>
          <p:nvPr/>
        </p:nvPicPr>
        <p:blipFill>
          <a:blip r:embed="rId3"/>
          <a:stretch>
            <a:fillRect/>
          </a:stretch>
        </p:blipFill>
        <p:spPr>
          <a:xfrm>
            <a:off x="0" y="25298"/>
            <a:ext cx="12192000" cy="6807404"/>
          </a:xfrm>
          <a:prstGeom prst="rect">
            <a:avLst/>
          </a:prstGeom>
        </p:spPr>
      </p:pic>
    </p:spTree>
    <p:extLst>
      <p:ext uri="{BB962C8B-B14F-4D97-AF65-F5344CB8AC3E}">
        <p14:creationId xmlns:p14="http://schemas.microsoft.com/office/powerpoint/2010/main" val="191983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DF640-C2FA-F72C-EF51-CBD954086373}"/>
              </a:ext>
            </a:extLst>
          </p:cNvPr>
          <p:cNvPicPr>
            <a:picLocks noChangeAspect="1"/>
          </p:cNvPicPr>
          <p:nvPr/>
        </p:nvPicPr>
        <p:blipFill>
          <a:blip r:embed="rId2"/>
          <a:stretch>
            <a:fillRect/>
          </a:stretch>
        </p:blipFill>
        <p:spPr>
          <a:xfrm>
            <a:off x="0" y="25298"/>
            <a:ext cx="12192000" cy="6807404"/>
          </a:xfrm>
          <a:prstGeom prst="rect">
            <a:avLst/>
          </a:prstGeom>
        </p:spPr>
      </p:pic>
    </p:spTree>
    <p:extLst>
      <p:ext uri="{BB962C8B-B14F-4D97-AF65-F5344CB8AC3E}">
        <p14:creationId xmlns:p14="http://schemas.microsoft.com/office/powerpoint/2010/main" val="357991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C3427-E25F-20D0-7609-B54B18DFD9BD}"/>
              </a:ext>
            </a:extLst>
          </p:cNvPr>
          <p:cNvPicPr>
            <a:picLocks noChangeAspect="1"/>
          </p:cNvPicPr>
          <p:nvPr/>
        </p:nvPicPr>
        <p:blipFill>
          <a:blip r:embed="rId2"/>
          <a:stretch>
            <a:fillRect/>
          </a:stretch>
        </p:blipFill>
        <p:spPr>
          <a:xfrm>
            <a:off x="0" y="25298"/>
            <a:ext cx="12192000" cy="6807404"/>
          </a:xfrm>
          <a:prstGeom prst="rect">
            <a:avLst/>
          </a:prstGeom>
        </p:spPr>
      </p:pic>
    </p:spTree>
    <p:extLst>
      <p:ext uri="{BB962C8B-B14F-4D97-AF65-F5344CB8AC3E}">
        <p14:creationId xmlns:p14="http://schemas.microsoft.com/office/powerpoint/2010/main" val="33590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37A484-A7D0-1E89-4557-84CB0980DD17}"/>
              </a:ext>
            </a:extLst>
          </p:cNvPr>
          <p:cNvPicPr>
            <a:picLocks noChangeAspect="1"/>
          </p:cNvPicPr>
          <p:nvPr/>
        </p:nvPicPr>
        <p:blipFill>
          <a:blip r:embed="rId2"/>
          <a:stretch>
            <a:fillRect/>
          </a:stretch>
        </p:blipFill>
        <p:spPr>
          <a:xfrm>
            <a:off x="0" y="25298"/>
            <a:ext cx="12192000" cy="6807404"/>
          </a:xfrm>
          <a:prstGeom prst="rect">
            <a:avLst/>
          </a:prstGeom>
        </p:spPr>
      </p:pic>
    </p:spTree>
    <p:extLst>
      <p:ext uri="{BB962C8B-B14F-4D97-AF65-F5344CB8AC3E}">
        <p14:creationId xmlns:p14="http://schemas.microsoft.com/office/powerpoint/2010/main" val="159342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2F28C-0389-367D-F363-A8DB0705DC96}"/>
              </a:ext>
            </a:extLst>
          </p:cNvPr>
          <p:cNvPicPr>
            <a:picLocks noChangeAspect="1"/>
          </p:cNvPicPr>
          <p:nvPr/>
        </p:nvPicPr>
        <p:blipFill>
          <a:blip r:embed="rId2"/>
          <a:stretch>
            <a:fillRect/>
          </a:stretch>
        </p:blipFill>
        <p:spPr>
          <a:xfrm>
            <a:off x="0" y="39812"/>
            <a:ext cx="12192000" cy="6807404"/>
          </a:xfrm>
          <a:prstGeom prst="rect">
            <a:avLst/>
          </a:prstGeom>
        </p:spPr>
      </p:pic>
    </p:spTree>
    <p:extLst>
      <p:ext uri="{BB962C8B-B14F-4D97-AF65-F5344CB8AC3E}">
        <p14:creationId xmlns:p14="http://schemas.microsoft.com/office/powerpoint/2010/main" val="258772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089B8-1E59-ECB6-513B-66833CCF8B8F}"/>
              </a:ext>
            </a:extLst>
          </p:cNvPr>
          <p:cNvSpPr txBox="1"/>
          <p:nvPr/>
        </p:nvSpPr>
        <p:spPr>
          <a:xfrm>
            <a:off x="878115" y="667658"/>
            <a:ext cx="9920514" cy="4893647"/>
          </a:xfrm>
          <a:prstGeom prst="rect">
            <a:avLst/>
          </a:prstGeom>
          <a:noFill/>
        </p:spPr>
        <p:txBody>
          <a:bodyPr wrap="square" rtlCol="0">
            <a:spAutoFit/>
          </a:bodyPr>
          <a:lstStyle/>
          <a:p>
            <a:r>
              <a:rPr lang="en-US" sz="2400" b="1" dirty="0">
                <a:solidFill>
                  <a:schemeClr val="tx2">
                    <a:lumMod val="75000"/>
                  </a:schemeClr>
                </a:solidFill>
              </a:rPr>
              <a:t>Reminders for Portland State University applicants:</a:t>
            </a:r>
          </a:p>
          <a:p>
            <a:endParaRPr lang="en-US" dirty="0">
              <a:solidFill>
                <a:schemeClr val="tx2">
                  <a:lumMod val="75000"/>
                </a:schemeClr>
              </a:solidFill>
            </a:endParaRPr>
          </a:p>
          <a:p>
            <a:r>
              <a:rPr lang="en-US" dirty="0">
                <a:solidFill>
                  <a:schemeClr val="tx2">
                    <a:lumMod val="75000"/>
                  </a:schemeClr>
                </a:solidFill>
              </a:rPr>
              <a:t>Please submit your application by the campus deadline of </a:t>
            </a:r>
            <a:r>
              <a:rPr lang="en-US" b="1" dirty="0">
                <a:solidFill>
                  <a:schemeClr val="tx2">
                    <a:lumMod val="75000"/>
                  </a:schemeClr>
                </a:solidFill>
              </a:rPr>
              <a:t>September 8</a:t>
            </a:r>
            <a:r>
              <a:rPr lang="en-US" b="1" baseline="30000" dirty="0">
                <a:solidFill>
                  <a:schemeClr val="tx2">
                    <a:lumMod val="75000"/>
                  </a:schemeClr>
                </a:solidFill>
              </a:rPr>
              <a:t>th</a:t>
            </a:r>
            <a:r>
              <a:rPr lang="en-US" b="1" dirty="0">
                <a:solidFill>
                  <a:schemeClr val="tx2">
                    <a:lumMod val="75000"/>
                  </a:schemeClr>
                </a:solidFill>
              </a:rPr>
              <a:t>, 2023 </a:t>
            </a:r>
            <a:r>
              <a:rPr lang="en-US" dirty="0">
                <a:solidFill>
                  <a:schemeClr val="tx2">
                    <a:lumMod val="75000"/>
                  </a:schemeClr>
                </a:solidFill>
              </a:rPr>
              <a:t>so that we can share it with the PSU interview committee.</a:t>
            </a:r>
          </a:p>
          <a:p>
            <a:endParaRPr lang="en-US" dirty="0">
              <a:solidFill>
                <a:schemeClr val="tx2">
                  <a:lumMod val="75000"/>
                </a:schemeClr>
              </a:solidFill>
            </a:endParaRPr>
          </a:p>
          <a:p>
            <a:r>
              <a:rPr lang="en-US" dirty="0">
                <a:solidFill>
                  <a:schemeClr val="tx2">
                    <a:lumMod val="75000"/>
                  </a:schemeClr>
                </a:solidFill>
              </a:rPr>
              <a:t>Ask your recommenders to submit letters of recommendation by </a:t>
            </a:r>
            <a:r>
              <a:rPr lang="en-US" b="1" dirty="0">
                <a:solidFill>
                  <a:schemeClr val="tx2">
                    <a:lumMod val="75000"/>
                  </a:schemeClr>
                </a:solidFill>
              </a:rPr>
              <a:t>September 8</a:t>
            </a:r>
            <a:r>
              <a:rPr lang="en-US" b="1" baseline="30000" dirty="0">
                <a:solidFill>
                  <a:schemeClr val="tx2">
                    <a:lumMod val="75000"/>
                  </a:schemeClr>
                </a:solidFill>
              </a:rPr>
              <a:t>th</a:t>
            </a:r>
            <a:r>
              <a:rPr lang="en-US" dirty="0">
                <a:solidFill>
                  <a:schemeClr val="tx2">
                    <a:lumMod val="75000"/>
                  </a:schemeClr>
                </a:solidFill>
              </a:rPr>
              <a:t>, too.</a:t>
            </a:r>
          </a:p>
          <a:p>
            <a:endParaRPr lang="en-US" dirty="0">
              <a:solidFill>
                <a:schemeClr val="tx2">
                  <a:lumMod val="75000"/>
                </a:schemeClr>
              </a:solidFill>
            </a:endParaRPr>
          </a:p>
          <a:p>
            <a:r>
              <a:rPr lang="en-US" dirty="0">
                <a:solidFill>
                  <a:schemeClr val="tx2">
                    <a:lumMod val="75000"/>
                  </a:schemeClr>
                </a:solidFill>
              </a:rPr>
              <a:t>Your application should be as complete as possible for the campus deadline.</a:t>
            </a:r>
          </a:p>
          <a:p>
            <a:endParaRPr lang="en-US" dirty="0">
              <a:solidFill>
                <a:schemeClr val="tx2">
                  <a:lumMod val="75000"/>
                </a:schemeClr>
              </a:solidFill>
            </a:endParaRPr>
          </a:p>
          <a:p>
            <a:r>
              <a:rPr lang="en-US" dirty="0">
                <a:solidFill>
                  <a:schemeClr val="tx2">
                    <a:lumMod val="75000"/>
                  </a:schemeClr>
                </a:solidFill>
              </a:rPr>
              <a:t>Upon submitting your application for the September 8</a:t>
            </a:r>
            <a:r>
              <a:rPr lang="en-US" baseline="30000" dirty="0">
                <a:solidFill>
                  <a:schemeClr val="tx2">
                    <a:lumMod val="75000"/>
                  </a:schemeClr>
                </a:solidFill>
              </a:rPr>
              <a:t>th</a:t>
            </a:r>
            <a:r>
              <a:rPr lang="en-US" dirty="0">
                <a:solidFill>
                  <a:schemeClr val="tx2">
                    <a:lumMod val="75000"/>
                  </a:schemeClr>
                </a:solidFill>
              </a:rPr>
              <a:t> deadline, send an email to </a:t>
            </a:r>
            <a:r>
              <a:rPr lang="en-US" dirty="0">
                <a:solidFill>
                  <a:schemeClr val="tx2">
                    <a:lumMod val="60000"/>
                    <a:lumOff val="40000"/>
                  </a:schemeClr>
                </a:solidFill>
                <a:hlinkClick r:id="rId2">
                  <a:extLst>
                    <a:ext uri="{A12FA001-AC4F-418D-AE19-62706E023703}">
                      <ahyp:hlinkClr xmlns:ahyp="http://schemas.microsoft.com/office/drawing/2018/hyperlinkcolor" val="tx"/>
                    </a:ext>
                  </a:extLst>
                </a:hlinkClick>
              </a:rPr>
              <a:t>clemansd@pdx.edu</a:t>
            </a:r>
            <a:r>
              <a:rPr lang="en-US" dirty="0">
                <a:solidFill>
                  <a:schemeClr val="tx2">
                    <a:lumMod val="60000"/>
                    <a:lumOff val="40000"/>
                  </a:schemeClr>
                </a:solidFill>
              </a:rPr>
              <a:t> </a:t>
            </a:r>
            <a:r>
              <a:rPr lang="en-US" dirty="0">
                <a:solidFill>
                  <a:schemeClr val="tx2">
                    <a:lumMod val="75000"/>
                  </a:schemeClr>
                </a:solidFill>
              </a:rPr>
              <a:t>to let us know if you have any special needs, questions, or campus interview requests such as schedule limitations for the week of interviewing.</a:t>
            </a:r>
          </a:p>
          <a:p>
            <a:endParaRPr lang="en-US" dirty="0">
              <a:solidFill>
                <a:schemeClr val="tx2">
                  <a:lumMod val="75000"/>
                </a:schemeClr>
              </a:solidFill>
            </a:endParaRPr>
          </a:p>
          <a:p>
            <a:r>
              <a:rPr lang="en-US" dirty="0">
                <a:solidFill>
                  <a:schemeClr val="tx2">
                    <a:lumMod val="75000"/>
                  </a:schemeClr>
                </a:solidFill>
              </a:rPr>
              <a:t>Campus interviews will occur sometime during business hours September 18-22, 2023.</a:t>
            </a:r>
          </a:p>
          <a:p>
            <a:endParaRPr lang="en-US" dirty="0">
              <a:solidFill>
                <a:schemeClr val="tx2">
                  <a:lumMod val="75000"/>
                </a:schemeClr>
              </a:solidFill>
            </a:endParaRPr>
          </a:p>
          <a:p>
            <a:r>
              <a:rPr lang="en-US" dirty="0">
                <a:solidFill>
                  <a:schemeClr val="tx2">
                    <a:lumMod val="75000"/>
                  </a:schemeClr>
                </a:solidFill>
              </a:rPr>
              <a:t>Campus interviews last 30 minutes or less.   Afterward, your application will be returned to your queue in the online portal and you will get to make revisions before you submit again for the National Deadline.</a:t>
            </a:r>
          </a:p>
        </p:txBody>
      </p:sp>
    </p:spTree>
    <p:extLst>
      <p:ext uri="{BB962C8B-B14F-4D97-AF65-F5344CB8AC3E}">
        <p14:creationId xmlns:p14="http://schemas.microsoft.com/office/powerpoint/2010/main" val="211807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417647" y="1539499"/>
            <a:ext cx="11136973" cy="584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0" cap="none" spc="0" normalizeH="0" baseline="0" noProof="0" dirty="0">
                <a:ln>
                  <a:noFill/>
                </a:ln>
                <a:solidFill>
                  <a:srgbClr val="FFFFFF"/>
                </a:solidFill>
                <a:effectLst/>
                <a:uLnTx/>
                <a:uFillTx/>
                <a:latin typeface="Mark OT"/>
                <a:ea typeface="Mark OT Bold"/>
                <a:cs typeface="Mark OT Bold"/>
                <a:sym typeface="Mark OT Bold"/>
              </a:rPr>
              <a:t>Stay connected with us.</a:t>
            </a:r>
            <a:endParaRPr kumimoji="0" sz="4000" b="0" i="0" u="none" strike="noStrike" kern="0" cap="none" spc="0" normalizeH="0" baseline="0" noProof="0" dirty="0">
              <a:ln>
                <a:noFill/>
              </a:ln>
              <a:solidFill>
                <a:srgbClr val="FFFFFF"/>
              </a:solidFill>
              <a:effectLst/>
              <a:uLnTx/>
              <a:uFillTx/>
              <a:latin typeface="Mark OT"/>
              <a:ea typeface="Mark OT Bold"/>
              <a:cs typeface="Mark OT Bold"/>
              <a:sym typeface="Mark OT Bold"/>
            </a:endParaRPr>
          </a:p>
        </p:txBody>
      </p:sp>
      <p:grpSp>
        <p:nvGrpSpPr>
          <p:cNvPr id="3" name="Group 15"/>
          <p:cNvGrpSpPr/>
          <p:nvPr/>
        </p:nvGrpSpPr>
        <p:grpSpPr>
          <a:xfrm>
            <a:off x="417647" y="2409651"/>
            <a:ext cx="5633857" cy="656590"/>
            <a:chOff x="15649125" y="1452389"/>
            <a:chExt cx="11267713" cy="1313178"/>
          </a:xfrm>
        </p:grpSpPr>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649125" y="1567853"/>
              <a:ext cx="510473" cy="510473"/>
            </a:xfrm>
            <a:prstGeom prst="rect">
              <a:avLst/>
            </a:prstGeom>
          </p:spPr>
        </p:pic>
        <p:sp>
          <p:nvSpPr>
            <p:cNvPr id="5" name="First &amp; Last Name, Position…"/>
            <p:cNvSpPr txBox="1"/>
            <p:nvPr/>
          </p:nvSpPr>
          <p:spPr>
            <a:xfrm>
              <a:off x="16255807" y="1452389"/>
              <a:ext cx="10661031" cy="13131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0" i="0" u="none" strike="noStrike" kern="0" cap="none" spc="0" normalizeH="0" baseline="0" noProof="0" dirty="0">
                  <a:ln>
                    <a:noFill/>
                  </a:ln>
                  <a:solidFill>
                    <a:schemeClr val="bg1"/>
                  </a:solidFill>
                  <a:effectLst/>
                  <a:uLnTx/>
                  <a:uFillTx/>
                  <a:latin typeface="Mark OT"/>
                  <a:ea typeface="Mark OT Light"/>
                  <a:cs typeface="Mark OT Light"/>
                  <a:sym typeface="Mark OT Light"/>
                </a:rPr>
                <a:t>Watch our </a:t>
              </a:r>
              <a:r>
                <a:rPr kumimoji="0" lang="en-US" sz="2000" b="0" i="0" u="none" strike="noStrike" kern="0" cap="none" spc="0" normalizeH="0" baseline="0" noProof="0" dirty="0" err="1">
                  <a:ln>
                    <a:noFill/>
                  </a:ln>
                  <a:solidFill>
                    <a:schemeClr val="bg1"/>
                  </a:solidFill>
                  <a:effectLst/>
                  <a:uLnTx/>
                  <a:uFillTx/>
                  <a:latin typeface="Mark OT"/>
                  <a:ea typeface="Mark OT Light"/>
                  <a:cs typeface="Mark OT Light"/>
                  <a:sym typeface="Mark OT Light"/>
                </a:rPr>
                <a:t>webinars</a:t>
              </a:r>
              <a:r>
                <a:rPr kumimoji="0" lang="en-US" sz="2000" b="0" i="0" u="none" strike="noStrike" kern="0" cap="none" spc="0" normalizeH="0" baseline="0" noProof="0" dirty="0">
                  <a:ln>
                    <a:noFill/>
                  </a:ln>
                  <a:solidFill>
                    <a:schemeClr val="bg1"/>
                  </a:solidFill>
                  <a:effectLst/>
                  <a:uLnTx/>
                  <a:uFillTx/>
                  <a:latin typeface="Mark OT"/>
                  <a:ea typeface="Mark OT Light"/>
                  <a:cs typeface="Mark OT Light"/>
                  <a:sym typeface="Mark OT Light"/>
                </a:rPr>
                <a:t> at </a:t>
              </a:r>
              <a:r>
                <a:rPr kumimoji="0" lang="en-US" sz="2000" b="0" i="0" u="none" strike="noStrike" kern="0" cap="none" spc="0" normalizeH="0" baseline="0" noProof="0" dirty="0" err="1">
                  <a:ln>
                    <a:noFill/>
                  </a:ln>
                  <a:solidFill>
                    <a:schemeClr val="bg1"/>
                  </a:solidFill>
                  <a:effectLst/>
                  <a:uLnTx/>
                  <a:uFillTx/>
                  <a:latin typeface="Mark OT"/>
                  <a:ea typeface="Mark OT Light"/>
                  <a:cs typeface="Mark OT Light"/>
                  <a:sym typeface="Mark OT Light"/>
                </a:rPr>
                <a:t>us.fulbrightonline.org</a:t>
              </a:r>
              <a:endParaRPr kumimoji="0" lang="en-US" altLang="en-US" sz="2000" b="0" i="0" u="none" strike="noStrike" kern="0" cap="none" spc="0" normalizeH="0" baseline="0" noProof="0" dirty="0">
                <a:ln>
                  <a:noFill/>
                </a:ln>
                <a:solidFill>
                  <a:srgbClr val="F9F9F9"/>
                </a:solidFill>
                <a:effectLst>
                  <a:outerShdw blurRad="38100" dist="38100" dir="2700000" algn="tl">
                    <a:srgbClr val="000000">
                      <a:alpha val="43137"/>
                    </a:srgbClr>
                  </a:outerShdw>
                </a:effectLst>
                <a:uLnTx/>
                <a:uFillTx/>
                <a:latin typeface="Mark OT"/>
                <a:ea typeface="MS PGothic" pitchFamily="34" charset="-128"/>
                <a:cs typeface="Mark OT Light"/>
                <a:sym typeface="Mark OT Light"/>
              </a:endParaRPr>
            </a:p>
            <a:p>
              <a:pPr marL="0" marR="0" lvl="0" indent="0" defTabSz="45720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endParaRPr kumimoji="0" lang="en-US" sz="2000" b="0" i="0" u="none" strike="noStrike" kern="0" cap="none" spc="0" normalizeH="0" baseline="0" noProof="0" dirty="0">
                <a:ln>
                  <a:noFill/>
                </a:ln>
                <a:solidFill>
                  <a:schemeClr val="bg1"/>
                </a:solidFill>
                <a:effectLst/>
                <a:uLnTx/>
                <a:uFillTx/>
                <a:latin typeface="Mark OT"/>
                <a:ea typeface="Mark OT Light"/>
                <a:cs typeface="Mark OT Light"/>
                <a:sym typeface="Mark OT Light"/>
              </a:endParaRPr>
            </a:p>
          </p:txBody>
        </p:sp>
      </p:grpSp>
      <p:sp>
        <p:nvSpPr>
          <p:cNvPr id="6" name="Line"/>
          <p:cNvSpPr/>
          <p:nvPr/>
        </p:nvSpPr>
        <p:spPr>
          <a:xfrm>
            <a:off x="720989" y="3002026"/>
            <a:ext cx="456968" cy="0"/>
          </a:xfrm>
          <a:prstGeom prst="line">
            <a:avLst/>
          </a:prstGeom>
          <a:ln w="50800">
            <a:solidFill>
              <a:srgbClr val="00A9E0"/>
            </a:solidFill>
          </a:ln>
        </p:spPr>
        <p:txBody>
          <a:bodyPr tIns="45720" bIns="45720"/>
          <a:lstStyle/>
          <a:p>
            <a:pPr marL="0" marR="0" lvl="0" indent="0" defTabSz="4572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ark OT"/>
            </a:endParaRPr>
          </a:p>
        </p:txBody>
      </p:sp>
      <p:grpSp>
        <p:nvGrpSpPr>
          <p:cNvPr id="7" name="Group 15"/>
          <p:cNvGrpSpPr/>
          <p:nvPr/>
        </p:nvGrpSpPr>
        <p:grpSpPr>
          <a:xfrm>
            <a:off x="417647" y="3210955"/>
            <a:ext cx="3984171" cy="374461"/>
            <a:chOff x="15649125" y="1452389"/>
            <a:chExt cx="7968341" cy="748921"/>
          </a:xfrm>
        </p:grpSpPr>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649125" y="1567853"/>
              <a:ext cx="510473" cy="510473"/>
            </a:xfrm>
            <a:prstGeom prst="rect">
              <a:avLst/>
            </a:prstGeom>
          </p:spPr>
        </p:pic>
        <p:sp>
          <p:nvSpPr>
            <p:cNvPr id="9" name="First &amp; Last Name, Position…"/>
            <p:cNvSpPr txBox="1"/>
            <p:nvPr/>
          </p:nvSpPr>
          <p:spPr>
            <a:xfrm>
              <a:off x="16255809" y="1452389"/>
              <a:ext cx="7361657" cy="74892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0" i="0" u="none" strike="noStrike" kern="0" cap="none" spc="0" normalizeH="0" baseline="0" noProof="0" dirty="0">
                  <a:ln>
                    <a:noFill/>
                  </a:ln>
                  <a:solidFill>
                    <a:schemeClr val="bg1"/>
                  </a:solidFill>
                  <a:effectLst/>
                  <a:uLnTx/>
                  <a:uFillTx/>
                  <a:latin typeface="Mark OT"/>
                  <a:ea typeface="Mark OT Light"/>
                  <a:cs typeface="Mark OT Light"/>
                  <a:sym typeface="Mark OT Light"/>
                </a:rPr>
                <a:t>Email us at </a:t>
              </a:r>
              <a:r>
                <a:rPr kumimoji="0" lang="en-US" sz="2000" b="0" i="0" u="none" strike="noStrike" kern="0" cap="none" spc="0" normalizeH="0" baseline="0" noProof="0" dirty="0" err="1">
                  <a:ln>
                    <a:noFill/>
                  </a:ln>
                  <a:solidFill>
                    <a:schemeClr val="bg1"/>
                  </a:solidFill>
                  <a:effectLst/>
                  <a:uLnTx/>
                  <a:uFillTx/>
                  <a:latin typeface="Mark OT"/>
                  <a:ea typeface="Mark OT Light"/>
                  <a:cs typeface="Mark OT Light"/>
                  <a:sym typeface="Mark OT Light"/>
                </a:rPr>
                <a:t>Fbstudent@iie.org</a:t>
              </a:r>
              <a:endParaRPr kumimoji="0" lang="en-US" sz="2000" b="0" i="0" u="none" strike="noStrike" kern="0" cap="none" spc="0" normalizeH="0" baseline="0" noProof="0" dirty="0">
                <a:ln>
                  <a:noFill/>
                </a:ln>
                <a:solidFill>
                  <a:schemeClr val="bg1"/>
                </a:solidFill>
                <a:effectLst/>
                <a:uLnTx/>
                <a:uFillTx/>
                <a:latin typeface="Mark OT"/>
                <a:ea typeface="Mark OT Light"/>
                <a:cs typeface="Mark OT Light"/>
                <a:sym typeface="Mark OT Light"/>
              </a:endParaRPr>
            </a:p>
          </p:txBody>
        </p:sp>
      </p:grpSp>
      <p:sp>
        <p:nvSpPr>
          <p:cNvPr id="10" name="Line"/>
          <p:cNvSpPr/>
          <p:nvPr/>
        </p:nvSpPr>
        <p:spPr>
          <a:xfrm>
            <a:off x="720989" y="3793708"/>
            <a:ext cx="456968" cy="0"/>
          </a:xfrm>
          <a:prstGeom prst="line">
            <a:avLst/>
          </a:prstGeom>
          <a:ln w="50800">
            <a:solidFill>
              <a:srgbClr val="00A9E0"/>
            </a:solidFill>
          </a:ln>
        </p:spPr>
        <p:txBody>
          <a:bodyPr tIns="45720" bIns="45720"/>
          <a:lstStyle/>
          <a:p>
            <a:pPr marL="0" marR="0" lvl="0" indent="0" defTabSz="4572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ark OT"/>
            </a:endParaRPr>
          </a:p>
        </p:txBody>
      </p:sp>
      <p:grpSp>
        <p:nvGrpSpPr>
          <p:cNvPr id="11" name="Group 15"/>
          <p:cNvGrpSpPr/>
          <p:nvPr/>
        </p:nvGrpSpPr>
        <p:grpSpPr>
          <a:xfrm>
            <a:off x="417648" y="4002928"/>
            <a:ext cx="4700636" cy="656590"/>
            <a:chOff x="15649125" y="1433145"/>
            <a:chExt cx="10363355" cy="1313178"/>
          </a:xfrm>
        </p:grpSpPr>
        <p:pic>
          <p:nvPicPr>
            <p:cNvPr id="12" name="Picture 11"/>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649125" y="1567853"/>
              <a:ext cx="510473" cy="510473"/>
            </a:xfrm>
            <a:prstGeom prst="rect">
              <a:avLst/>
            </a:prstGeom>
          </p:spPr>
        </p:pic>
        <p:sp>
          <p:nvSpPr>
            <p:cNvPr id="13" name="First &amp; Last Name, Position…"/>
            <p:cNvSpPr txBox="1"/>
            <p:nvPr/>
          </p:nvSpPr>
          <p:spPr>
            <a:xfrm>
              <a:off x="16255809" y="1433145"/>
              <a:ext cx="9756671" cy="13131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0" i="0" u="none" strike="noStrike" kern="0" cap="none" spc="0" normalizeH="0" baseline="0" noProof="0" dirty="0">
                  <a:ln>
                    <a:noFill/>
                  </a:ln>
                  <a:solidFill>
                    <a:schemeClr val="bg1"/>
                  </a:solidFill>
                  <a:effectLst/>
                  <a:uLnTx/>
                  <a:uFillTx/>
                  <a:latin typeface="Mark OT"/>
                  <a:ea typeface="Mark OT Light"/>
                  <a:cs typeface="Mark OT Light"/>
                  <a:sym typeface="Mark OT Light"/>
                </a:rPr>
                <a:t>Visit our website to learn more about the Fulbright U.S. Student Program</a:t>
              </a:r>
            </a:p>
          </p:txBody>
        </p:sp>
      </p:grpSp>
      <p:sp>
        <p:nvSpPr>
          <p:cNvPr id="14" name="Line"/>
          <p:cNvSpPr/>
          <p:nvPr/>
        </p:nvSpPr>
        <p:spPr>
          <a:xfrm>
            <a:off x="720989" y="4825233"/>
            <a:ext cx="456968" cy="0"/>
          </a:xfrm>
          <a:prstGeom prst="line">
            <a:avLst/>
          </a:prstGeom>
          <a:ln w="50800">
            <a:solidFill>
              <a:srgbClr val="00A9E0"/>
            </a:solidFill>
          </a:ln>
        </p:spPr>
        <p:txBody>
          <a:bodyPr tIns="45720" bIns="45720"/>
          <a:lstStyle/>
          <a:p>
            <a:pPr marL="0" marR="0" lvl="0" indent="0" defTabSz="4572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ark OT"/>
            </a:endParaRPr>
          </a:p>
        </p:txBody>
      </p:sp>
      <p:grpSp>
        <p:nvGrpSpPr>
          <p:cNvPr id="15" name="Group 15"/>
          <p:cNvGrpSpPr/>
          <p:nvPr/>
        </p:nvGrpSpPr>
        <p:grpSpPr>
          <a:xfrm>
            <a:off x="417648" y="4983121"/>
            <a:ext cx="4700636" cy="656590"/>
            <a:chOff x="15649125" y="1433145"/>
            <a:chExt cx="10363355" cy="1313178"/>
          </a:xfrm>
        </p:grpSpPr>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5649125" y="1567853"/>
              <a:ext cx="510473" cy="510473"/>
            </a:xfrm>
            <a:prstGeom prst="rect">
              <a:avLst/>
            </a:prstGeom>
          </p:spPr>
        </p:pic>
        <p:sp>
          <p:nvSpPr>
            <p:cNvPr id="17" name="First &amp; Last Name, Position…"/>
            <p:cNvSpPr txBox="1"/>
            <p:nvPr/>
          </p:nvSpPr>
          <p:spPr>
            <a:xfrm>
              <a:off x="16255809" y="1433145"/>
              <a:ext cx="9756671" cy="13131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0" i="0" u="none" strike="noStrike" kern="0" cap="none" spc="0" normalizeH="0" baseline="0" noProof="0" dirty="0">
                  <a:ln>
                    <a:noFill/>
                  </a:ln>
                  <a:solidFill>
                    <a:schemeClr val="bg1"/>
                  </a:solidFill>
                  <a:effectLst/>
                  <a:uLnTx/>
                  <a:uFillTx/>
                  <a:latin typeface="Mark OT"/>
                  <a:ea typeface="Mark OT Light"/>
                  <a:cs typeface="Mark OT Light"/>
                  <a:sym typeface="Mark OT Light"/>
                </a:rPr>
                <a:t>Watch videos at </a:t>
              </a:r>
              <a:r>
                <a:rPr kumimoji="0" lang="en-US" sz="2000" b="0" i="0" u="none" strike="noStrike" kern="0" cap="none" spc="0" normalizeH="0" baseline="0" noProof="0" dirty="0" err="1">
                  <a:ln>
                    <a:noFill/>
                  </a:ln>
                  <a:solidFill>
                    <a:schemeClr val="bg1"/>
                  </a:solidFill>
                  <a:effectLst/>
                  <a:uLnTx/>
                  <a:uFillTx/>
                  <a:latin typeface="Mark OT"/>
                  <a:ea typeface="Mark OT Light"/>
                  <a:cs typeface="Mark OT Light"/>
                  <a:sym typeface="Mark OT Light"/>
                </a:rPr>
                <a:t>vimeo.com/fulbright</a:t>
              </a:r>
              <a:br>
                <a:rPr kumimoji="0" lang="en-US" sz="2000" b="0" i="0" u="none" strike="noStrike" kern="0" cap="none" spc="0" normalizeH="0" baseline="0" noProof="0" dirty="0">
                  <a:ln>
                    <a:noFill/>
                  </a:ln>
                  <a:solidFill>
                    <a:schemeClr val="bg1"/>
                  </a:solidFill>
                  <a:effectLst/>
                  <a:uLnTx/>
                  <a:uFillTx/>
                  <a:latin typeface="Mark OT"/>
                  <a:ea typeface="Mark OT Light"/>
                  <a:cs typeface="Mark OT Light"/>
                  <a:sym typeface="Mark OT Light"/>
                </a:rPr>
              </a:br>
              <a:r>
                <a:rPr kumimoji="0" lang="en-US" sz="2000" b="0" i="0" u="none" strike="noStrike" kern="0" cap="none" spc="0" normalizeH="0" baseline="0" noProof="0" dirty="0">
                  <a:ln>
                    <a:noFill/>
                  </a:ln>
                  <a:solidFill>
                    <a:schemeClr val="bg1"/>
                  </a:solidFill>
                  <a:effectLst/>
                  <a:uLnTx/>
                  <a:uFillTx/>
                  <a:latin typeface="Mark OT"/>
                  <a:ea typeface="Mark OT Light"/>
                  <a:cs typeface="Mark OT Light"/>
                  <a:sym typeface="Mark OT Light"/>
                </a:rPr>
                <a:t>and </a:t>
              </a:r>
              <a:r>
                <a:rPr kumimoji="0" lang="en-US" sz="2000" b="0" i="0" u="none" strike="noStrike" kern="0" cap="none" spc="0" normalizeH="0" baseline="0" noProof="0" dirty="0" err="1">
                  <a:ln>
                    <a:noFill/>
                  </a:ln>
                  <a:solidFill>
                    <a:schemeClr val="bg1"/>
                  </a:solidFill>
                  <a:effectLst/>
                  <a:uLnTx/>
                  <a:uFillTx/>
                  <a:latin typeface="Mark OT"/>
                  <a:ea typeface="Mark OT Light"/>
                  <a:cs typeface="Mark OT Light"/>
                  <a:sym typeface="Mark OT Light"/>
                </a:rPr>
                <a:t>youtube.com/fulbrightprogram</a:t>
              </a:r>
              <a:endParaRPr kumimoji="0" lang="en-US" sz="2000" b="0" i="0" u="none" strike="noStrike" kern="0" cap="none" spc="0" normalizeH="0" baseline="0" noProof="0" dirty="0">
                <a:ln>
                  <a:noFill/>
                </a:ln>
                <a:solidFill>
                  <a:schemeClr val="bg1"/>
                </a:solidFill>
                <a:effectLst/>
                <a:uLnTx/>
                <a:uFillTx/>
                <a:latin typeface="Mark OT"/>
                <a:ea typeface="Mark OT Light"/>
                <a:cs typeface="Mark OT Light"/>
                <a:sym typeface="Mark OT Light"/>
              </a:endParaRPr>
            </a:p>
          </p:txBody>
        </p:sp>
      </p:gr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2025" y="2595353"/>
            <a:ext cx="3606800" cy="2686050"/>
          </a:xfrm>
          <a:prstGeom prst="rect">
            <a:avLst/>
          </a:prstGeom>
        </p:spPr>
      </p:pic>
    </p:spTree>
    <p:extLst>
      <p:ext uri="{BB962C8B-B14F-4D97-AF65-F5344CB8AC3E}">
        <p14:creationId xmlns:p14="http://schemas.microsoft.com/office/powerpoint/2010/main" val="456478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150CE7-286F-4A4F-B799-001A44F420CA}"/>
              </a:ext>
            </a:extLst>
          </p:cNvPr>
          <p:cNvSpPr txBox="1"/>
          <p:nvPr/>
        </p:nvSpPr>
        <p:spPr>
          <a:xfrm>
            <a:off x="3149461" y="927659"/>
            <a:ext cx="6255027" cy="769441"/>
          </a:xfrm>
          <a:prstGeom prst="rect">
            <a:avLst/>
          </a:prstGeom>
          <a:noFill/>
        </p:spPr>
        <p:txBody>
          <a:bodyPr wrap="square" rtlCol="0">
            <a:spAutoFit/>
          </a:bodyPr>
          <a:lstStyle/>
          <a:p>
            <a:r>
              <a:rPr lang="en-US" sz="4400" b="1" dirty="0">
                <a:solidFill>
                  <a:srgbClr val="0065A2"/>
                </a:solidFill>
                <a:latin typeface="Mark OT"/>
              </a:rPr>
              <a:t>Questions and Answers</a:t>
            </a:r>
            <a:endParaRPr lang="en-US" sz="4400" dirty="0">
              <a:solidFill>
                <a:srgbClr val="0065A2"/>
              </a:solidFill>
              <a:latin typeface="Mark OT"/>
            </a:endParaRPr>
          </a:p>
        </p:txBody>
      </p:sp>
      <p:pic>
        <p:nvPicPr>
          <p:cNvPr id="6" name="Graphic 5" descr="Questions with solid fill">
            <a:extLst>
              <a:ext uri="{FF2B5EF4-FFF2-40B4-BE49-F238E27FC236}">
                <a16:creationId xmlns:a16="http://schemas.microsoft.com/office/drawing/2014/main" id="{F2CE73C8-A515-46F8-91B7-F8CF6E39BD7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63009" y="2015145"/>
            <a:ext cx="3385930" cy="3385930"/>
          </a:xfrm>
          <a:prstGeom prst="rect">
            <a:avLst/>
          </a:prstGeom>
        </p:spPr>
      </p:pic>
      <p:grpSp>
        <p:nvGrpSpPr>
          <p:cNvPr id="21" name="Graphic 19" descr="Thought bubble with solid fill">
            <a:extLst>
              <a:ext uri="{FF2B5EF4-FFF2-40B4-BE49-F238E27FC236}">
                <a16:creationId xmlns:a16="http://schemas.microsoft.com/office/drawing/2014/main" id="{DFB43DF1-D55A-4868-940D-DA26A8428129}"/>
              </a:ext>
            </a:extLst>
          </p:cNvPr>
          <p:cNvGrpSpPr/>
          <p:nvPr/>
        </p:nvGrpSpPr>
        <p:grpSpPr>
          <a:xfrm>
            <a:off x="8661538" y="2015145"/>
            <a:ext cx="742950" cy="685800"/>
            <a:chOff x="9156838" y="2129445"/>
            <a:chExt cx="742950" cy="685800"/>
          </a:xfrm>
          <a:solidFill>
            <a:srgbClr val="0065A2"/>
          </a:solidFill>
        </p:grpSpPr>
        <p:sp>
          <p:nvSpPr>
            <p:cNvPr id="22" name="Freeform: Shape 21">
              <a:extLst>
                <a:ext uri="{FF2B5EF4-FFF2-40B4-BE49-F238E27FC236}">
                  <a16:creationId xmlns:a16="http://schemas.microsoft.com/office/drawing/2014/main" id="{94E8411E-10B9-42D0-B5BF-F2E0F6EFA64A}"/>
                </a:ext>
              </a:extLst>
            </p:cNvPr>
            <p:cNvSpPr/>
            <p:nvPr/>
          </p:nvSpPr>
          <p:spPr>
            <a:xfrm>
              <a:off x="9156838" y="2129445"/>
              <a:ext cx="742950" cy="504825"/>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B55A580-EEA5-487B-9681-284B04CB8EB5}"/>
                </a:ext>
              </a:extLst>
            </p:cNvPr>
            <p:cNvSpPr/>
            <p:nvPr/>
          </p:nvSpPr>
          <p:spPr>
            <a:xfrm>
              <a:off x="9290188" y="2615220"/>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9CEB758-F7B8-46EC-81E5-D2A442D6B7D5}"/>
                </a:ext>
              </a:extLst>
            </p:cNvPr>
            <p:cNvSpPr/>
            <p:nvPr/>
          </p:nvSpPr>
          <p:spPr>
            <a:xfrm>
              <a:off x="9190175" y="2729520"/>
              <a:ext cx="85725" cy="85725"/>
            </a:xfrm>
            <a:custGeom>
              <a:avLst/>
              <a:gdLst>
                <a:gd name="connsiteX0" fmla="*/ 85725 w 85725"/>
                <a:gd name="connsiteY0" fmla="*/ 42863 h 85725"/>
                <a:gd name="connsiteX1" fmla="*/ 42863 w 85725"/>
                <a:gd name="connsiteY1" fmla="*/ 85725 h 85725"/>
                <a:gd name="connsiteX2" fmla="*/ 0 w 85725"/>
                <a:gd name="connsiteY2" fmla="*/ 42863 h 85725"/>
                <a:gd name="connsiteX3" fmla="*/ 42863 w 85725"/>
                <a:gd name="connsiteY3" fmla="*/ 0 h 85725"/>
                <a:gd name="connsiteX4" fmla="*/ 85725 w 85725"/>
                <a:gd name="connsiteY4" fmla="*/ 42863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grpFill/>
            <a:ln w="9525" cap="flat">
              <a:noFill/>
              <a:prstDash val="solid"/>
              <a:miter/>
            </a:ln>
          </p:spPr>
          <p:txBody>
            <a:bodyPr rtlCol="0" anchor="ctr"/>
            <a:lstStyle/>
            <a:p>
              <a:endParaRPr lang="en-US"/>
            </a:p>
          </p:txBody>
        </p:sp>
      </p:grpSp>
      <p:pic>
        <p:nvPicPr>
          <p:cNvPr id="26" name="Graphic 25" descr="Question Mark with solid fill">
            <a:extLst>
              <a:ext uri="{FF2B5EF4-FFF2-40B4-BE49-F238E27FC236}">
                <a16:creationId xmlns:a16="http://schemas.microsoft.com/office/drawing/2014/main" id="{D617E24F-214F-4E0A-A1C3-1A22DCEC842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90088" y="4045226"/>
            <a:ext cx="914400" cy="914400"/>
          </a:xfrm>
          <a:prstGeom prst="rect">
            <a:avLst/>
          </a:prstGeom>
        </p:spPr>
      </p:pic>
      <p:pic>
        <p:nvPicPr>
          <p:cNvPr id="28" name="Graphic 27" descr="Question Mark outline">
            <a:extLst>
              <a:ext uri="{FF2B5EF4-FFF2-40B4-BE49-F238E27FC236}">
                <a16:creationId xmlns:a16="http://schemas.microsoft.com/office/drawing/2014/main" id="{DCDF4F95-F548-42DD-8FB6-CA17C7D98F8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985513" y="2971800"/>
            <a:ext cx="914400" cy="914400"/>
          </a:xfrm>
          <a:prstGeom prst="rect">
            <a:avLst/>
          </a:prstGeom>
        </p:spPr>
      </p:pic>
      <p:grpSp>
        <p:nvGrpSpPr>
          <p:cNvPr id="33" name="Graphic 19" descr="Thought bubble with solid fill">
            <a:extLst>
              <a:ext uri="{FF2B5EF4-FFF2-40B4-BE49-F238E27FC236}">
                <a16:creationId xmlns:a16="http://schemas.microsoft.com/office/drawing/2014/main" id="{36A1F2C5-71E7-4056-AAF2-71AE13E94C56}"/>
              </a:ext>
            </a:extLst>
          </p:cNvPr>
          <p:cNvGrpSpPr/>
          <p:nvPr/>
        </p:nvGrpSpPr>
        <p:grpSpPr>
          <a:xfrm>
            <a:off x="1729410" y="1986570"/>
            <a:ext cx="742950" cy="685800"/>
            <a:chOff x="9156838" y="2129445"/>
            <a:chExt cx="742950" cy="685800"/>
          </a:xfrm>
          <a:solidFill>
            <a:srgbClr val="0065A2"/>
          </a:solidFill>
        </p:grpSpPr>
        <p:sp>
          <p:nvSpPr>
            <p:cNvPr id="34" name="Freeform: Shape 33">
              <a:extLst>
                <a:ext uri="{FF2B5EF4-FFF2-40B4-BE49-F238E27FC236}">
                  <a16:creationId xmlns:a16="http://schemas.microsoft.com/office/drawing/2014/main" id="{69FAC037-9503-4FDB-9C9E-6B4EF13AAAF7}"/>
                </a:ext>
              </a:extLst>
            </p:cNvPr>
            <p:cNvSpPr/>
            <p:nvPr/>
          </p:nvSpPr>
          <p:spPr>
            <a:xfrm>
              <a:off x="9156838" y="2129445"/>
              <a:ext cx="742950" cy="504825"/>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grpFill/>
            <a:ln w="9525" cap="flat">
              <a:noFill/>
              <a:prstDash val="solid"/>
              <a:miter/>
            </a:ln>
          </p:spPr>
          <p:txBody>
            <a:bodyPr rtlCol="0" anchor="ctr"/>
            <a:lstStyle/>
            <a:p>
              <a:endParaRPr lang="en-US">
                <a:solidFill>
                  <a:srgbClr val="0065A2"/>
                </a:solidFill>
              </a:endParaRPr>
            </a:p>
          </p:txBody>
        </p:sp>
        <p:sp>
          <p:nvSpPr>
            <p:cNvPr id="35" name="Freeform: Shape 34">
              <a:extLst>
                <a:ext uri="{FF2B5EF4-FFF2-40B4-BE49-F238E27FC236}">
                  <a16:creationId xmlns:a16="http://schemas.microsoft.com/office/drawing/2014/main" id="{84EBAE98-26E3-40B1-BE64-6E2316B03149}"/>
                </a:ext>
              </a:extLst>
            </p:cNvPr>
            <p:cNvSpPr/>
            <p:nvPr/>
          </p:nvSpPr>
          <p:spPr>
            <a:xfrm>
              <a:off x="9290188" y="2615220"/>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a:solidFill>
                  <a:srgbClr val="0065A2"/>
                </a:solidFill>
              </a:endParaRPr>
            </a:p>
          </p:txBody>
        </p:sp>
        <p:sp>
          <p:nvSpPr>
            <p:cNvPr id="36" name="Freeform: Shape 35">
              <a:extLst>
                <a:ext uri="{FF2B5EF4-FFF2-40B4-BE49-F238E27FC236}">
                  <a16:creationId xmlns:a16="http://schemas.microsoft.com/office/drawing/2014/main" id="{1B9B6F4A-4C2D-427C-AFD4-6809854D1214}"/>
                </a:ext>
              </a:extLst>
            </p:cNvPr>
            <p:cNvSpPr/>
            <p:nvPr/>
          </p:nvSpPr>
          <p:spPr>
            <a:xfrm>
              <a:off x="9190175" y="2729520"/>
              <a:ext cx="85725" cy="85725"/>
            </a:xfrm>
            <a:custGeom>
              <a:avLst/>
              <a:gdLst>
                <a:gd name="connsiteX0" fmla="*/ 85725 w 85725"/>
                <a:gd name="connsiteY0" fmla="*/ 42863 h 85725"/>
                <a:gd name="connsiteX1" fmla="*/ 42863 w 85725"/>
                <a:gd name="connsiteY1" fmla="*/ 85725 h 85725"/>
                <a:gd name="connsiteX2" fmla="*/ 0 w 85725"/>
                <a:gd name="connsiteY2" fmla="*/ 42863 h 85725"/>
                <a:gd name="connsiteX3" fmla="*/ 42863 w 85725"/>
                <a:gd name="connsiteY3" fmla="*/ 0 h 85725"/>
                <a:gd name="connsiteX4" fmla="*/ 85725 w 85725"/>
                <a:gd name="connsiteY4" fmla="*/ 42863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grpFill/>
            <a:ln w="9525" cap="flat">
              <a:noFill/>
              <a:prstDash val="solid"/>
              <a:miter/>
            </a:ln>
          </p:spPr>
          <p:txBody>
            <a:bodyPr rtlCol="0" anchor="ctr"/>
            <a:lstStyle/>
            <a:p>
              <a:endParaRPr lang="en-US">
                <a:solidFill>
                  <a:srgbClr val="0065A2"/>
                </a:solidFill>
              </a:endParaRPr>
            </a:p>
          </p:txBody>
        </p:sp>
      </p:grpSp>
      <p:pic>
        <p:nvPicPr>
          <p:cNvPr id="37" name="Graphic 36" descr="Question Mark outline">
            <a:extLst>
              <a:ext uri="{FF2B5EF4-FFF2-40B4-BE49-F238E27FC236}">
                <a16:creationId xmlns:a16="http://schemas.microsoft.com/office/drawing/2014/main" id="{4E2B0749-A003-4330-B70C-22E570A5F2E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9478" y="2971800"/>
            <a:ext cx="914400" cy="914400"/>
          </a:xfrm>
          <a:prstGeom prst="rect">
            <a:avLst/>
          </a:prstGeom>
        </p:spPr>
      </p:pic>
      <p:pic>
        <p:nvPicPr>
          <p:cNvPr id="38" name="Graphic 37" descr="Question Mark with solid fill">
            <a:extLst>
              <a:ext uri="{FF2B5EF4-FFF2-40B4-BE49-F238E27FC236}">
                <a16:creationId xmlns:a16="http://schemas.microsoft.com/office/drawing/2014/main" id="{1D133324-0E71-4C7D-8D60-76BCCD506CF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89044" y="4045226"/>
            <a:ext cx="914400" cy="914400"/>
          </a:xfrm>
          <a:prstGeom prst="rect">
            <a:avLst/>
          </a:prstGeom>
        </p:spPr>
      </p:pic>
    </p:spTree>
    <p:extLst>
      <p:ext uri="{BB962C8B-B14F-4D97-AF65-F5344CB8AC3E}">
        <p14:creationId xmlns:p14="http://schemas.microsoft.com/office/powerpoint/2010/main" val="78978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rst &amp; Last Name, Position…"/>
          <p:cNvSpPr txBox="1"/>
          <p:nvPr/>
        </p:nvSpPr>
        <p:spPr>
          <a:xfrm>
            <a:off x="460255" y="2595583"/>
            <a:ext cx="4205850" cy="2677656"/>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lvl="0" defTabSz="457200">
              <a:defRPr>
                <a:solidFill>
                  <a:srgbClr val="FAFFF8"/>
                </a:solidFill>
                <a:latin typeface="Mark OT Light"/>
                <a:ea typeface="Mark OT Light"/>
                <a:cs typeface="Mark OT Light"/>
                <a:sym typeface="Mark OT Light"/>
              </a:defRPr>
            </a:pPr>
            <a:r>
              <a:rPr lang="en-US" sz="2800" b="1" i="1" kern="0" dirty="0">
                <a:solidFill>
                  <a:srgbClr val="454A4A"/>
                </a:solidFill>
                <a:latin typeface="Mark OT"/>
                <a:ea typeface="Mark OT Light"/>
                <a:cs typeface="Mark OT Light"/>
                <a:sym typeface="Mark OT Light"/>
              </a:rPr>
              <a:t>Our mission is to foster mutual understanding between nations, advance knowledge across communities, and improve lives around the world</a:t>
            </a:r>
            <a:endParaRPr kumimoji="0" lang="en-US" sz="2800" b="1" i="1" u="none" strike="noStrike" kern="0" cap="none" spc="0" normalizeH="0" baseline="0" noProof="0" dirty="0">
              <a:ln>
                <a:noFill/>
              </a:ln>
              <a:solidFill>
                <a:srgbClr val="454A4A"/>
              </a:solidFill>
              <a:effectLst/>
              <a:uLnTx/>
              <a:uFillTx/>
              <a:latin typeface="Mark OT"/>
              <a:ea typeface="Mark OT Light"/>
              <a:cs typeface="Mark OT Light"/>
              <a:sym typeface="Mark OT Light"/>
            </a:endParaRPr>
          </a:p>
        </p:txBody>
      </p:sp>
      <p:sp>
        <p:nvSpPr>
          <p:cNvPr id="3" name="Presentation Name…"/>
          <p:cNvSpPr txBox="1"/>
          <p:nvPr/>
        </p:nvSpPr>
        <p:spPr>
          <a:xfrm>
            <a:off x="359921" y="1057760"/>
            <a:ext cx="9222425"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0" cap="none" spc="0" normalizeH="0" baseline="0" noProof="0" dirty="0">
                <a:ln>
                  <a:noFill/>
                </a:ln>
                <a:solidFill>
                  <a:srgbClr val="0065A2"/>
                </a:solidFill>
                <a:effectLst/>
                <a:uLnTx/>
                <a:uFillTx/>
                <a:latin typeface="Mark OT"/>
                <a:ea typeface="Mark OT Bold"/>
                <a:cs typeface="Mark OT Bold"/>
                <a:sym typeface="Mark OT Bold"/>
              </a:rPr>
              <a:t>The Fulbright Program</a:t>
            </a: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4" name="First &amp; Last Name, Position…"/>
          <p:cNvSpPr txBox="1"/>
          <p:nvPr/>
        </p:nvSpPr>
        <p:spPr>
          <a:xfrm>
            <a:off x="5262788" y="2008674"/>
            <a:ext cx="4156007" cy="3970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2200" b="1" i="0" u="none" strike="noStrike" kern="0" cap="none" spc="0" normalizeH="0" baseline="0" noProof="0" dirty="0">
                <a:ln>
                  <a:noFill/>
                </a:ln>
                <a:solidFill>
                  <a:srgbClr val="0065A2"/>
                </a:solidFill>
                <a:effectLst/>
                <a:uLnTx/>
                <a:uFillTx/>
                <a:latin typeface="Mark OT"/>
                <a:ea typeface="Mark OT Bold"/>
                <a:cs typeface="Mark OT Bold"/>
                <a:sym typeface="Mark OT Bold"/>
              </a:rPr>
              <a:t>History and Administration</a:t>
            </a:r>
            <a:endParaRPr kumimoji="0" sz="2200" b="1"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5" name="Line"/>
          <p:cNvSpPr/>
          <p:nvPr/>
        </p:nvSpPr>
        <p:spPr>
          <a:xfrm>
            <a:off x="5307539" y="2507568"/>
            <a:ext cx="456968" cy="0"/>
          </a:xfrm>
          <a:prstGeom prst="line">
            <a:avLst/>
          </a:prstGeom>
          <a:ln w="50800">
            <a:solidFill>
              <a:srgbClr val="00A9E0"/>
            </a:solidFill>
          </a:ln>
        </p:spPr>
        <p:txBody>
          <a:bodyPr tIns="45720" bIns="45720"/>
          <a:lstStyle/>
          <a:p>
            <a:pPr marL="0" marR="0" lvl="0" indent="0" defTabSz="4572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ark OT"/>
            </a:endParaRPr>
          </a:p>
        </p:txBody>
      </p:sp>
      <p:sp>
        <p:nvSpPr>
          <p:cNvPr id="6" name="First &amp; Last Name, Position…"/>
          <p:cNvSpPr txBox="1"/>
          <p:nvPr/>
        </p:nvSpPr>
        <p:spPr>
          <a:xfrm>
            <a:off x="5262788" y="2624337"/>
            <a:ext cx="5377854" cy="2516073"/>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defTabSz="457200" eaLnBrk="1" fontAlgn="auto" latinLnBrk="0" hangingPunct="1">
              <a:lnSpc>
                <a:spcPts val="2100"/>
              </a:lnSpc>
              <a:spcBef>
                <a:spcPts val="0"/>
              </a:spcBef>
              <a:spcAft>
                <a:spcPts val="0"/>
              </a:spcAft>
              <a:buClrTx/>
              <a:buSzPct val="120000"/>
              <a:buFontTx/>
              <a:buBlip>
                <a:blip r:embed="rId3"/>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Created in 1946 by U.S. Congress</a:t>
            </a:r>
          </a:p>
          <a:p>
            <a:pPr marL="0" marR="0" lvl="0" indent="0" defTabSz="457200" eaLnBrk="1" fontAlgn="auto" latinLnBrk="0" hangingPunct="1">
              <a:lnSpc>
                <a:spcPts val="2100"/>
              </a:lnSpc>
              <a:spcBef>
                <a:spcPts val="0"/>
              </a:spcBef>
              <a:spcAft>
                <a:spcPts val="0"/>
              </a:spcAft>
              <a:buClrTx/>
              <a:buSzPct val="120000"/>
              <a:tabLst/>
              <a:defRPr>
                <a:solidFill>
                  <a:srgbClr val="FAFFF8"/>
                </a:solidFill>
                <a:latin typeface="Mark OT Light"/>
                <a:ea typeface="Mark OT Light"/>
                <a:cs typeface="Mark OT Light"/>
                <a:sym typeface="Mark OT Light"/>
              </a:defRPr>
            </a:pPr>
            <a:endPar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endParaRPr>
          </a:p>
          <a:p>
            <a:pPr marL="0" marR="0" lvl="0" indent="0" defTabSz="457200" eaLnBrk="1" fontAlgn="auto" latinLnBrk="0" hangingPunct="1">
              <a:lnSpc>
                <a:spcPts val="2100"/>
              </a:lnSpc>
              <a:spcBef>
                <a:spcPts val="0"/>
              </a:spcBef>
              <a:spcAft>
                <a:spcPts val="0"/>
              </a:spcAft>
              <a:buClrTx/>
              <a:buSzPct val="120000"/>
              <a:buFontTx/>
              <a:buBlip>
                <a:blip r:embed="rId3"/>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Sponsored by the U.S. Department of State’s Bureau </a:t>
            </a:r>
            <a:b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b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of Educational and Cultural Affairs (ECA)</a:t>
            </a:r>
          </a:p>
          <a:p>
            <a:pPr marL="0" marR="0" lvl="0" indent="0" defTabSz="457200" eaLnBrk="1" fontAlgn="auto" latinLnBrk="0" hangingPunct="1">
              <a:lnSpc>
                <a:spcPts val="2100"/>
              </a:lnSpc>
              <a:spcBef>
                <a:spcPts val="0"/>
              </a:spcBef>
              <a:spcAft>
                <a:spcPts val="0"/>
              </a:spcAft>
              <a:buClrTx/>
              <a:buSzPct val="120000"/>
              <a:buFontTx/>
              <a:buBlip>
                <a:blip r:embed="rId3"/>
              </a:buBlip>
              <a:tabLst/>
              <a:defRPr>
                <a:solidFill>
                  <a:srgbClr val="FAFFF8"/>
                </a:solidFill>
                <a:latin typeface="Mark OT Light"/>
                <a:ea typeface="Mark OT Light"/>
                <a:cs typeface="Mark OT Light"/>
                <a:sym typeface="Mark OT Light"/>
              </a:defRPr>
            </a:pPr>
            <a:endPar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endParaRPr>
          </a:p>
          <a:p>
            <a:pPr marL="0" marR="0" lvl="0" indent="0" defTabSz="457200" eaLnBrk="1" fontAlgn="auto" latinLnBrk="0" hangingPunct="1">
              <a:lnSpc>
                <a:spcPts val="2100"/>
              </a:lnSpc>
              <a:spcBef>
                <a:spcPts val="0"/>
              </a:spcBef>
              <a:spcAft>
                <a:spcPts val="0"/>
              </a:spcAft>
              <a:buClrTx/>
              <a:buSzPct val="120000"/>
              <a:buFontTx/>
              <a:buBlip>
                <a:blip r:embed="rId3"/>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U.S. Student Program administered in the U.S. by IIE</a:t>
            </a:r>
          </a:p>
          <a:p>
            <a:pPr marL="0" marR="0" lvl="0" indent="0" defTabSz="457200" eaLnBrk="1" fontAlgn="auto" latinLnBrk="0" hangingPunct="1">
              <a:lnSpc>
                <a:spcPts val="2100"/>
              </a:lnSpc>
              <a:spcBef>
                <a:spcPts val="0"/>
              </a:spcBef>
              <a:spcAft>
                <a:spcPts val="0"/>
              </a:spcAft>
              <a:buClrTx/>
              <a:buSzPct val="120000"/>
              <a:buFontTx/>
              <a:buBlip>
                <a:blip r:embed="rId3"/>
              </a:buBlip>
              <a:tabLst/>
              <a:defRPr>
                <a:solidFill>
                  <a:srgbClr val="FAFFF8"/>
                </a:solidFill>
                <a:latin typeface="Mark OT Light"/>
                <a:ea typeface="Mark OT Light"/>
                <a:cs typeface="Mark OT Light"/>
                <a:sym typeface="Mark OT Light"/>
              </a:defRPr>
            </a:pPr>
            <a:endPar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endParaRPr>
          </a:p>
          <a:p>
            <a:pPr marL="0" marR="0" lvl="0" indent="0" defTabSz="457200" eaLnBrk="1" fontAlgn="auto" latinLnBrk="0" hangingPunct="1">
              <a:lnSpc>
                <a:spcPts val="2100"/>
              </a:lnSpc>
              <a:spcBef>
                <a:spcPts val="0"/>
              </a:spcBef>
              <a:spcAft>
                <a:spcPts val="0"/>
              </a:spcAft>
              <a:buClrTx/>
              <a:buSzPct val="120000"/>
              <a:buFontTx/>
              <a:buBlip>
                <a:blip r:embed="rId3"/>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Administered overseas by bi-national Commissions </a:t>
            </a:r>
            <a:b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b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and U.S. Embassies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9471" y="1950942"/>
            <a:ext cx="19050" cy="3403600"/>
          </a:xfrm>
          <a:prstGeom prst="rect">
            <a:avLst/>
          </a:prstGeom>
        </p:spPr>
      </p:pic>
      <p:sp>
        <p:nvSpPr>
          <p:cNvPr id="8" name="First &amp; Last Name, Position…"/>
          <p:cNvSpPr txBox="1"/>
          <p:nvPr/>
        </p:nvSpPr>
        <p:spPr>
          <a:xfrm>
            <a:off x="431501" y="2008674"/>
            <a:ext cx="3426451" cy="3970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2200" b="1" i="0" u="none" strike="noStrike" kern="0" cap="none" spc="0" normalizeH="0" baseline="0" noProof="0" dirty="0">
                <a:ln>
                  <a:noFill/>
                </a:ln>
                <a:solidFill>
                  <a:srgbClr val="0065A2"/>
                </a:solidFill>
                <a:effectLst/>
                <a:uLnTx/>
                <a:uFillTx/>
                <a:latin typeface="Mark OT"/>
                <a:ea typeface="Mark OT Bold"/>
                <a:cs typeface="Mark OT Bold"/>
                <a:sym typeface="Mark OT Bold"/>
              </a:rPr>
              <a:t>Program Goal</a:t>
            </a:r>
            <a:endParaRPr kumimoji="0" sz="2200" b="1"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9" name="Line"/>
          <p:cNvSpPr/>
          <p:nvPr/>
        </p:nvSpPr>
        <p:spPr>
          <a:xfrm>
            <a:off x="476251" y="2507568"/>
            <a:ext cx="456968" cy="0"/>
          </a:xfrm>
          <a:prstGeom prst="line">
            <a:avLst/>
          </a:prstGeom>
          <a:ln w="50800">
            <a:solidFill>
              <a:srgbClr val="00A9E0"/>
            </a:solidFill>
          </a:ln>
        </p:spPr>
        <p:txBody>
          <a:bodyPr tIns="45720" bIns="45720"/>
          <a:lstStyle/>
          <a:p>
            <a:pPr marL="0" marR="0" lvl="0" indent="0" defTabSz="4572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ark OT"/>
            </a:endParaRPr>
          </a:p>
        </p:txBody>
      </p:sp>
    </p:spTree>
    <p:extLst>
      <p:ext uri="{BB962C8B-B14F-4D97-AF65-F5344CB8AC3E}">
        <p14:creationId xmlns:p14="http://schemas.microsoft.com/office/powerpoint/2010/main" val="330938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a:extLst>
              <a:ext uri="{FF2B5EF4-FFF2-40B4-BE49-F238E27FC236}">
                <a16:creationId xmlns:a16="http://schemas.microsoft.com/office/drawing/2014/main" id="{511E7245-4C3A-93D3-1048-9450848F9400}"/>
              </a:ext>
            </a:extLst>
          </p:cNvPr>
          <p:cNvSpPr txBox="1"/>
          <p:nvPr/>
        </p:nvSpPr>
        <p:spPr>
          <a:xfrm>
            <a:off x="401018" y="870599"/>
            <a:ext cx="9222425"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dirty="0">
                <a:solidFill>
                  <a:srgbClr val="0065A2"/>
                </a:solidFill>
                <a:latin typeface="Mark OT"/>
                <a:ea typeface="Mark OT Bold"/>
                <a:cs typeface="Mark OT Bold"/>
                <a:sym typeface="Mark OT Bold"/>
              </a:rPr>
              <a:t>Diversity and Inclusion</a:t>
            </a:r>
            <a:endParaRPr sz="4000" kern="0" dirty="0">
              <a:solidFill>
                <a:srgbClr val="0065A2"/>
              </a:solidFill>
              <a:latin typeface="Mark OT"/>
              <a:ea typeface="Mark OT Bold"/>
              <a:cs typeface="Mark OT Bold"/>
              <a:sym typeface="Mark OT Bold"/>
            </a:endParaRPr>
          </a:p>
        </p:txBody>
      </p:sp>
      <p:sp>
        <p:nvSpPr>
          <p:cNvPr id="3" name="First &amp; Last Name, Position…">
            <a:extLst>
              <a:ext uri="{FF2B5EF4-FFF2-40B4-BE49-F238E27FC236}">
                <a16:creationId xmlns:a16="http://schemas.microsoft.com/office/drawing/2014/main" id="{6C9D3432-AF41-7374-07D9-77F69E978681}"/>
              </a:ext>
            </a:extLst>
          </p:cNvPr>
          <p:cNvSpPr txBox="1">
            <a:spLocks noGrp="1"/>
          </p:cNvSpPr>
          <p:nvPr>
            <p:ph type="body" sz="quarter" idx="4294967295"/>
          </p:nvPr>
        </p:nvSpPr>
        <p:spPr>
          <a:xfrm>
            <a:off x="401018" y="1611313"/>
            <a:ext cx="6612557" cy="3951287"/>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lIns="91440" tIns="45720" rIns="91440" bIns="45720" anchor="t">
            <a:spAutoFit/>
          </a:bodyPr>
          <a:lstStyle/>
          <a:p>
            <a:pPr defTabSz="457200">
              <a:spcBef>
                <a:spcPts val="600"/>
              </a:spcBef>
              <a:spcAft>
                <a:spcPts val="600"/>
              </a:spcAft>
              <a:buSzPct val="100000"/>
            </a:pPr>
            <a:r>
              <a:rPr lang="en-US" altLang="en-US" sz="2000" kern="0" dirty="0">
                <a:solidFill>
                  <a:srgbClr val="0065A2"/>
                </a:solidFill>
                <a:latin typeface="Mark OT"/>
              </a:rPr>
              <a:t>Fulbright seeks applicants and participants who identify with any and all identity groups and who reflect the diversity of U.S. society and societies abroad.</a:t>
            </a:r>
          </a:p>
          <a:p>
            <a:pPr defTabSz="457200">
              <a:spcBef>
                <a:spcPts val="600"/>
              </a:spcBef>
              <a:spcAft>
                <a:spcPts val="600"/>
              </a:spcAft>
            </a:pPr>
            <a:r>
              <a:rPr lang="en-US" sz="2000" kern="0" dirty="0">
                <a:solidFill>
                  <a:srgbClr val="0065A2"/>
                </a:solidFill>
                <a:latin typeface="Mark OT"/>
              </a:rPr>
              <a:t>Fulbright also works intentionally to encourage, engage, and support all individuals throughout their Fulbright Program experience, including recruitment and applications, selection and placement, post-selection preparations and pre-departure/post arrival orientations, throughout the exchange program, and as Fulbright Program alumni.</a:t>
            </a:r>
            <a:endParaRPr lang="en-US" altLang="en-US" sz="2000" kern="0" dirty="0">
              <a:solidFill>
                <a:srgbClr val="0065A2"/>
              </a:solidFill>
              <a:latin typeface="Mark OT"/>
            </a:endParaRPr>
          </a:p>
        </p:txBody>
      </p:sp>
      <p:pic>
        <p:nvPicPr>
          <p:cNvPr id="6" name="Picture 5">
            <a:extLst>
              <a:ext uri="{FF2B5EF4-FFF2-40B4-BE49-F238E27FC236}">
                <a16:creationId xmlns:a16="http://schemas.microsoft.com/office/drawing/2014/main" id="{AC7C93E9-6306-9E58-D8A1-488F663AD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16" r="6626"/>
          <a:stretch/>
        </p:blipFill>
        <p:spPr>
          <a:xfrm>
            <a:off x="7263405" y="1804841"/>
            <a:ext cx="4280896" cy="3248318"/>
          </a:xfrm>
          <a:prstGeom prst="rect">
            <a:avLst/>
          </a:prstGeom>
        </p:spPr>
      </p:pic>
    </p:spTree>
    <p:extLst>
      <p:ext uri="{BB962C8B-B14F-4D97-AF65-F5344CB8AC3E}">
        <p14:creationId xmlns:p14="http://schemas.microsoft.com/office/powerpoint/2010/main" val="300873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933418" y="1905134"/>
            <a:ext cx="4393895" cy="368371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5848" y="3117488"/>
            <a:ext cx="812800" cy="812800"/>
          </a:xfrm>
          <a:prstGeom prst="rect">
            <a:avLst/>
          </a:prstGeom>
        </p:spPr>
      </p:pic>
      <p:sp>
        <p:nvSpPr>
          <p:cNvPr id="5" name="First &amp; Last Name, Position…"/>
          <p:cNvSpPr txBox="1"/>
          <p:nvPr/>
        </p:nvSpPr>
        <p:spPr>
          <a:xfrm>
            <a:off x="450481" y="3230718"/>
            <a:ext cx="1080502" cy="6463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ctr"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2000" b="1" i="0" u="none" strike="noStrike" kern="0" cap="none" spc="0" normalizeH="0" baseline="0" noProof="0" dirty="0">
                <a:ln>
                  <a:noFill/>
                </a:ln>
                <a:solidFill>
                  <a:schemeClr val="bg1"/>
                </a:solidFill>
                <a:effectLst/>
                <a:uLnTx/>
                <a:uFillTx/>
                <a:latin typeface="Mark OT"/>
                <a:ea typeface="Mark OT Bold"/>
                <a:cs typeface="Mark OT Bold"/>
                <a:sym typeface="Mark OT Bold"/>
              </a:rPr>
              <a:t>Open to:</a:t>
            </a:r>
            <a:endParaRPr kumimoji="0" sz="2000" b="1" i="0" u="none" strike="noStrike" kern="0" cap="none" spc="0" normalizeH="0" baseline="0" noProof="0" dirty="0">
              <a:ln>
                <a:noFill/>
              </a:ln>
              <a:solidFill>
                <a:schemeClr val="bg1"/>
              </a:solidFill>
              <a:effectLst/>
              <a:uLnTx/>
              <a:uFillTx/>
              <a:latin typeface="Mark OT"/>
              <a:ea typeface="Mark OT Bold"/>
              <a:cs typeface="Mark OT Bold"/>
              <a:sym typeface="Mark OT Bold"/>
            </a:endParaRPr>
          </a:p>
        </p:txBody>
      </p:sp>
      <p:sp>
        <p:nvSpPr>
          <p:cNvPr id="10" name="Presentation Name…"/>
          <p:cNvSpPr txBox="1"/>
          <p:nvPr/>
        </p:nvSpPr>
        <p:spPr>
          <a:xfrm>
            <a:off x="450481" y="1028894"/>
            <a:ext cx="8499555"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0" cap="none" spc="0" normalizeH="0" baseline="0" noProof="0" dirty="0">
                <a:ln>
                  <a:noFill/>
                </a:ln>
                <a:solidFill>
                  <a:srgbClr val="0065A2"/>
                </a:solidFill>
                <a:effectLst/>
                <a:uLnTx/>
                <a:uFillTx/>
                <a:latin typeface="Mark OT"/>
                <a:ea typeface="Mark OT Bold"/>
                <a:cs typeface="Mark OT Bold"/>
                <a:sym typeface="Mark OT Bold"/>
              </a:rPr>
              <a:t>Fulbright U.S.</a:t>
            </a:r>
            <a:r>
              <a:rPr kumimoji="0" lang="en-US" sz="4000" b="0" i="0" u="none" strike="noStrike" kern="0" cap="none" spc="0" normalizeH="0" noProof="0" dirty="0">
                <a:ln>
                  <a:noFill/>
                </a:ln>
                <a:solidFill>
                  <a:srgbClr val="0065A2"/>
                </a:solidFill>
                <a:effectLst/>
                <a:uLnTx/>
                <a:uFillTx/>
                <a:latin typeface="Mark OT"/>
                <a:ea typeface="Mark OT Bold"/>
                <a:cs typeface="Mark OT Bold"/>
                <a:sym typeface="Mark OT Bold"/>
              </a:rPr>
              <a:t> Student </a:t>
            </a:r>
            <a:r>
              <a:rPr kumimoji="0" lang="en-US" sz="4000" b="0" i="0" u="none" strike="noStrike" kern="0" cap="none" spc="0" normalizeH="0" baseline="0" noProof="0" dirty="0">
                <a:ln>
                  <a:noFill/>
                </a:ln>
                <a:solidFill>
                  <a:srgbClr val="0065A2"/>
                </a:solidFill>
                <a:effectLst/>
                <a:uLnTx/>
                <a:uFillTx/>
                <a:latin typeface="Mark OT"/>
                <a:ea typeface="Mark OT Bold"/>
                <a:cs typeface="Mark OT Bold"/>
                <a:sym typeface="Mark OT Bold"/>
              </a:rPr>
              <a:t>Eligibility</a:t>
            </a: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1" name="Rectangle 10"/>
          <p:cNvSpPr/>
          <p:nvPr/>
        </p:nvSpPr>
        <p:spPr>
          <a:xfrm>
            <a:off x="1530983" y="2251521"/>
            <a:ext cx="3469223" cy="2977738"/>
          </a:xfrm>
          <a:prstGeom prst="rect">
            <a:avLst/>
          </a:prstGeom>
        </p:spPr>
        <p:txBody>
          <a:bodyPr wrap="square">
            <a:spAutoFit/>
          </a:bodyPr>
          <a:lstStyle/>
          <a:p>
            <a:pPr marL="0" marR="0" lvl="0" indent="0" defTabSz="457200" eaLnBrk="1" fontAlgn="auto" latinLnBrk="0" hangingPunct="1">
              <a:lnSpc>
                <a:spcPts val="2500"/>
              </a:lnSpc>
              <a:spcBef>
                <a:spcPts val="0"/>
              </a:spcBef>
              <a:spcAft>
                <a:spcPts val="0"/>
              </a:spcAft>
              <a:buClrTx/>
              <a:buSzTx/>
              <a:buFontTx/>
              <a:buBlip>
                <a:blip r:embed="rId6"/>
              </a:buBlip>
              <a:tabLst/>
              <a:defRPr/>
            </a:pPr>
            <a:r>
              <a:rPr kumimoji="0" lang="en-US" sz="2000" b="0" i="0" u="none" strike="noStrike" kern="0" cap="none" spc="0" normalizeH="0" baseline="0" noProof="0" dirty="0">
                <a:ln>
                  <a:noFill/>
                </a:ln>
                <a:solidFill>
                  <a:schemeClr val="bg1"/>
                </a:solidFill>
                <a:effectLst/>
                <a:uLnTx/>
                <a:uFillTx/>
                <a:latin typeface="Mark OT"/>
              </a:rPr>
              <a:t> Graduating seniors</a:t>
            </a:r>
          </a:p>
          <a:p>
            <a:pPr marL="0" marR="0" lvl="0" indent="0" defTabSz="457200" eaLnBrk="1" fontAlgn="auto" latinLnBrk="0" hangingPunct="1">
              <a:lnSpc>
                <a:spcPts val="2500"/>
              </a:lnSpc>
              <a:spcBef>
                <a:spcPts val="0"/>
              </a:spcBef>
              <a:spcAft>
                <a:spcPts val="0"/>
              </a:spcAft>
              <a:buClrTx/>
              <a:buSzTx/>
              <a:buFontTx/>
              <a:buBlip>
                <a:blip r:embed="rId6"/>
              </a:buBlip>
              <a:tabLst/>
              <a:defRPr/>
            </a:pPr>
            <a:endParaRPr kumimoji="0" lang="en-US" sz="2000" b="0" i="0" u="none" strike="noStrike" kern="0" cap="none" spc="0" normalizeH="0" baseline="0" noProof="0" dirty="0">
              <a:ln>
                <a:noFill/>
              </a:ln>
              <a:solidFill>
                <a:schemeClr val="bg1"/>
              </a:solidFill>
              <a:effectLst/>
              <a:uLnTx/>
              <a:uFillTx/>
              <a:latin typeface="Mark OT"/>
            </a:endParaRPr>
          </a:p>
          <a:p>
            <a:pPr marL="0" marR="0" lvl="0" indent="0" defTabSz="457200" eaLnBrk="1" fontAlgn="auto" latinLnBrk="0" hangingPunct="1">
              <a:lnSpc>
                <a:spcPts val="2500"/>
              </a:lnSpc>
              <a:spcBef>
                <a:spcPts val="0"/>
              </a:spcBef>
              <a:spcAft>
                <a:spcPts val="0"/>
              </a:spcAft>
              <a:buClrTx/>
              <a:buSzTx/>
              <a:buFontTx/>
              <a:buBlip>
                <a:blip r:embed="rId6"/>
              </a:buBlip>
              <a:tabLst/>
              <a:defRPr/>
            </a:pPr>
            <a:r>
              <a:rPr kumimoji="0" lang="en-US" sz="2000" b="0" i="0" u="none" strike="noStrike" kern="0" cap="none" spc="0" normalizeH="0" baseline="0" noProof="0" dirty="0">
                <a:ln>
                  <a:noFill/>
                </a:ln>
                <a:solidFill>
                  <a:schemeClr val="bg1"/>
                </a:solidFill>
                <a:effectLst/>
                <a:uLnTx/>
                <a:uFillTx/>
                <a:latin typeface="Mark OT"/>
              </a:rPr>
              <a:t> Recent graduates</a:t>
            </a:r>
          </a:p>
          <a:p>
            <a:pPr marL="0" marR="0" lvl="0" indent="0" defTabSz="457200" eaLnBrk="1" fontAlgn="auto" latinLnBrk="0" hangingPunct="1">
              <a:lnSpc>
                <a:spcPts val="2500"/>
              </a:lnSpc>
              <a:spcBef>
                <a:spcPts val="0"/>
              </a:spcBef>
              <a:spcAft>
                <a:spcPts val="0"/>
              </a:spcAft>
              <a:buClrTx/>
              <a:buSzTx/>
              <a:buFontTx/>
              <a:buNone/>
              <a:tabLst/>
              <a:defRPr/>
            </a:pPr>
            <a:endParaRPr kumimoji="0" lang="en-US" sz="2000" b="0" i="0" u="none" strike="noStrike" kern="0" cap="none" spc="0" normalizeH="0" baseline="0" noProof="0" dirty="0">
              <a:ln>
                <a:noFill/>
              </a:ln>
              <a:solidFill>
                <a:schemeClr val="bg1"/>
              </a:solidFill>
              <a:effectLst/>
              <a:uLnTx/>
              <a:uFillTx/>
              <a:latin typeface="Mark OT"/>
            </a:endParaRPr>
          </a:p>
          <a:p>
            <a:pPr marL="0" marR="0" lvl="0" indent="0" defTabSz="457200" eaLnBrk="1" fontAlgn="auto" latinLnBrk="0" hangingPunct="1">
              <a:lnSpc>
                <a:spcPts val="2500"/>
              </a:lnSpc>
              <a:spcBef>
                <a:spcPts val="0"/>
              </a:spcBef>
              <a:spcAft>
                <a:spcPts val="0"/>
              </a:spcAft>
              <a:buClrTx/>
              <a:buSzTx/>
              <a:buFontTx/>
              <a:buBlip>
                <a:blip r:embed="rId6"/>
              </a:buBlip>
              <a:tabLst/>
              <a:defRPr/>
            </a:pPr>
            <a:r>
              <a:rPr kumimoji="0" lang="en-US" sz="2000" b="0" i="0" u="none" strike="noStrike" kern="0" cap="none" spc="0" normalizeH="0" baseline="0" noProof="0" dirty="0">
                <a:ln>
                  <a:noFill/>
                </a:ln>
                <a:solidFill>
                  <a:schemeClr val="bg1"/>
                </a:solidFill>
                <a:effectLst/>
                <a:uLnTx/>
                <a:uFillTx/>
                <a:latin typeface="Mark OT"/>
              </a:rPr>
              <a:t> Graduate students</a:t>
            </a:r>
          </a:p>
          <a:p>
            <a:pPr marL="0" marR="0" lvl="0" indent="0" defTabSz="457200" eaLnBrk="1" fontAlgn="auto" latinLnBrk="0" hangingPunct="1">
              <a:lnSpc>
                <a:spcPts val="2500"/>
              </a:lnSpc>
              <a:spcBef>
                <a:spcPts val="0"/>
              </a:spcBef>
              <a:spcAft>
                <a:spcPts val="0"/>
              </a:spcAft>
              <a:buClrTx/>
              <a:buSzTx/>
              <a:buFontTx/>
              <a:buBlip>
                <a:blip r:embed="rId6"/>
              </a:buBlip>
              <a:tabLst/>
              <a:defRPr/>
            </a:pPr>
            <a:endParaRPr kumimoji="0" lang="en-US" sz="2000" b="0" i="0" u="none" strike="noStrike" kern="0" cap="none" spc="0" normalizeH="0" baseline="0" noProof="0" dirty="0">
              <a:ln>
                <a:noFill/>
              </a:ln>
              <a:solidFill>
                <a:schemeClr val="bg1"/>
              </a:solidFill>
              <a:effectLst/>
              <a:uLnTx/>
              <a:uFillTx/>
              <a:latin typeface="Mark OT"/>
            </a:endParaRPr>
          </a:p>
          <a:p>
            <a:pPr marL="0" marR="0" lvl="0" indent="0" defTabSz="457200" eaLnBrk="1" fontAlgn="auto" latinLnBrk="0" hangingPunct="1">
              <a:lnSpc>
                <a:spcPts val="2500"/>
              </a:lnSpc>
              <a:spcBef>
                <a:spcPts val="0"/>
              </a:spcBef>
              <a:spcAft>
                <a:spcPts val="0"/>
              </a:spcAft>
              <a:buClrTx/>
              <a:buSzTx/>
              <a:buFontTx/>
              <a:buBlip>
                <a:blip r:embed="rId6"/>
              </a:buBlip>
              <a:tabLst/>
              <a:defRPr/>
            </a:pPr>
            <a:r>
              <a:rPr kumimoji="0" lang="en-US" sz="2000" b="0" i="0" u="none" strike="noStrike" kern="0" cap="none" spc="0" normalizeH="0" baseline="0" noProof="0" dirty="0">
                <a:ln>
                  <a:noFill/>
                </a:ln>
                <a:solidFill>
                  <a:schemeClr val="bg1"/>
                </a:solidFill>
                <a:effectLst/>
                <a:uLnTx/>
                <a:uFillTx/>
                <a:latin typeface="Mark OT"/>
              </a:rPr>
              <a:t> Early career professionals, including creative and performing artists/musicians</a:t>
            </a:r>
          </a:p>
        </p:txBody>
      </p:sp>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6087714" y="3211474"/>
            <a:ext cx="255237" cy="255237"/>
          </a:xfrm>
          <a:prstGeom prst="rect">
            <a:avLst/>
          </a:prstGeom>
        </p:spPr>
      </p:pic>
      <p:sp>
        <p:nvSpPr>
          <p:cNvPr id="14" name="First &amp; Last Name, Position…"/>
          <p:cNvSpPr txBox="1"/>
          <p:nvPr/>
        </p:nvSpPr>
        <p:spPr>
          <a:xfrm>
            <a:off x="6391055" y="3124876"/>
            <a:ext cx="5687338" cy="37446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0" i="0" u="none" strike="noStrike" kern="0" cap="none" spc="0" normalizeH="0" baseline="0" noProof="0" dirty="0">
                <a:ln>
                  <a:noFill/>
                </a:ln>
                <a:solidFill>
                  <a:srgbClr val="454A4A"/>
                </a:solidFill>
                <a:effectLst/>
                <a:uLnTx/>
                <a:uFillTx/>
                <a:latin typeface="Mark OT"/>
                <a:ea typeface="Mark OT Light"/>
                <a:cs typeface="Mark OT Light"/>
                <a:sym typeface="Mark OT Light"/>
              </a:rPr>
              <a:t>Bachelor’s degree or equivalent by start of grant</a:t>
            </a:r>
          </a:p>
        </p:txBody>
      </p:sp>
      <p:sp>
        <p:nvSpPr>
          <p:cNvPr id="16" name="First &amp; Last Name, Position…"/>
          <p:cNvSpPr txBox="1"/>
          <p:nvPr/>
        </p:nvSpPr>
        <p:spPr>
          <a:xfrm>
            <a:off x="6021924" y="1885890"/>
            <a:ext cx="3426451" cy="3970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2200" b="1" i="0" u="none" strike="noStrike" kern="0" cap="none" spc="0" normalizeH="0" baseline="0" noProof="0" dirty="0">
                <a:ln>
                  <a:noFill/>
                </a:ln>
                <a:solidFill>
                  <a:srgbClr val="0065A2"/>
                </a:solidFill>
                <a:effectLst/>
                <a:uLnTx/>
                <a:uFillTx/>
                <a:latin typeface="Mark OT"/>
                <a:ea typeface="Mark OT Bold"/>
                <a:cs typeface="Mark OT Bold"/>
                <a:sym typeface="Mark OT Bold"/>
              </a:rPr>
              <a:t>Basic Eligibility</a:t>
            </a:r>
            <a:endParaRPr kumimoji="0" sz="2200" b="1"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7" name="Line"/>
          <p:cNvSpPr/>
          <p:nvPr/>
        </p:nvSpPr>
        <p:spPr>
          <a:xfrm>
            <a:off x="6066674" y="2384784"/>
            <a:ext cx="456968" cy="0"/>
          </a:xfrm>
          <a:prstGeom prst="line">
            <a:avLst/>
          </a:prstGeom>
          <a:ln w="50800">
            <a:solidFill>
              <a:srgbClr val="00A9E0"/>
            </a:solidFill>
          </a:ln>
        </p:spPr>
        <p:txBody>
          <a:bodyPr tIns="45720" bIns="45720"/>
          <a:lstStyle/>
          <a:p>
            <a:pPr marL="0" marR="0" lvl="0" indent="0" defTabSz="45720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ark OT"/>
            </a:endParaRPr>
          </a:p>
        </p:txBody>
      </p:sp>
      <p:grpSp>
        <p:nvGrpSpPr>
          <p:cNvPr id="18" name="Group 17"/>
          <p:cNvGrpSpPr/>
          <p:nvPr/>
        </p:nvGrpSpPr>
        <p:grpSpPr>
          <a:xfrm>
            <a:off x="6087714" y="2511401"/>
            <a:ext cx="4893398" cy="374461"/>
            <a:chOff x="15649125" y="1452389"/>
            <a:chExt cx="9427288" cy="748921"/>
          </a:xfrm>
        </p:grpSpPr>
        <p:pic>
          <p:nvPicPr>
            <p:cNvPr id="19" name="Picture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0"/>
                <a:stretch>
                  <a:fillRect/>
                </a:stretch>
              </p:blipFill>
            </mc:Choice>
            <mc:Fallback>
              <p:blipFill>
                <a:blip r:embed="rId9"/>
                <a:stretch>
                  <a:fillRect/>
                </a:stretch>
              </p:blipFill>
            </mc:Fallback>
          </mc:AlternateContent>
          <p:spPr>
            <a:xfrm>
              <a:off x="15649125" y="1625585"/>
              <a:ext cx="510473" cy="510473"/>
            </a:xfrm>
            <a:prstGeom prst="rect">
              <a:avLst/>
            </a:prstGeom>
          </p:spPr>
        </p:pic>
        <p:sp>
          <p:nvSpPr>
            <p:cNvPr id="20" name="First &amp; Last Name, Position…"/>
            <p:cNvSpPr txBox="1"/>
            <p:nvPr/>
          </p:nvSpPr>
          <p:spPr>
            <a:xfrm>
              <a:off x="16255807" y="1452389"/>
              <a:ext cx="8820606" cy="74892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0" i="0" u="none" strike="noStrike" kern="0" cap="none" spc="0" normalizeH="0" baseline="0" noProof="0" dirty="0">
                  <a:ln>
                    <a:noFill/>
                  </a:ln>
                  <a:solidFill>
                    <a:srgbClr val="454A4A"/>
                  </a:solidFill>
                  <a:effectLst/>
                  <a:uLnTx/>
                  <a:uFillTx/>
                  <a:latin typeface="Mark OT"/>
                  <a:ea typeface="Mark OT Light"/>
                  <a:cs typeface="Mark OT Light"/>
                  <a:sym typeface="Mark OT Light"/>
                </a:rPr>
                <a:t>U.S. citizen by the application deadline</a:t>
              </a:r>
            </a:p>
          </p:txBody>
        </p:sp>
      </p:grpSp>
      <p:pic>
        <p:nvPicPr>
          <p:cNvPr id="21" name="Picture 2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1"/>
              <a:stretch>
                <a:fillRect/>
              </a:stretch>
            </p:blipFill>
          </mc:Choice>
          <mc:Fallback>
            <p:blipFill>
              <a:blip r:embed="rId9"/>
              <a:stretch>
                <a:fillRect/>
              </a:stretch>
            </p:blipFill>
          </mc:Fallback>
        </mc:AlternateContent>
        <p:spPr>
          <a:xfrm>
            <a:off x="6087714" y="3844941"/>
            <a:ext cx="255237" cy="255237"/>
          </a:xfrm>
          <a:prstGeom prst="rect">
            <a:avLst/>
          </a:prstGeom>
        </p:spPr>
      </p:pic>
      <p:sp>
        <p:nvSpPr>
          <p:cNvPr id="22" name="First &amp; Last Name, Position…"/>
          <p:cNvSpPr txBox="1"/>
          <p:nvPr/>
        </p:nvSpPr>
        <p:spPr>
          <a:xfrm>
            <a:off x="6391055" y="3758343"/>
            <a:ext cx="4831127" cy="37446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0" i="0" u="none" strike="noStrike" kern="0" cap="none" spc="0" normalizeH="0" baseline="0" noProof="0" dirty="0">
                <a:ln>
                  <a:noFill/>
                </a:ln>
                <a:solidFill>
                  <a:srgbClr val="454A4A"/>
                </a:solidFill>
                <a:effectLst/>
                <a:uLnTx/>
                <a:uFillTx/>
                <a:latin typeface="Mark OT"/>
                <a:ea typeface="Mark OT Light"/>
                <a:cs typeface="Mark OT Light"/>
                <a:sym typeface="Mark OT Light"/>
              </a:rPr>
              <a:t>No doctorate at the time of application</a:t>
            </a:r>
          </a:p>
        </p:txBody>
      </p:sp>
      <p:pic>
        <p:nvPicPr>
          <p:cNvPr id="23" name="Picture 2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2"/>
              <a:stretch>
                <a:fillRect/>
              </a:stretch>
            </p:blipFill>
          </mc:Choice>
          <mc:Fallback>
            <p:blipFill>
              <a:blip r:embed="rId9"/>
              <a:stretch>
                <a:fillRect/>
              </a:stretch>
            </p:blipFill>
          </mc:Fallback>
        </mc:AlternateContent>
        <p:spPr>
          <a:xfrm>
            <a:off x="6115809" y="4531910"/>
            <a:ext cx="255237" cy="255237"/>
          </a:xfrm>
          <a:prstGeom prst="rect">
            <a:avLst/>
          </a:prstGeom>
        </p:spPr>
      </p:pic>
      <p:sp>
        <p:nvSpPr>
          <p:cNvPr id="24" name="First &amp; Last Name, Position…"/>
          <p:cNvSpPr txBox="1"/>
          <p:nvPr/>
        </p:nvSpPr>
        <p:spPr>
          <a:xfrm>
            <a:off x="6419150" y="4445312"/>
            <a:ext cx="4831127" cy="37446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0" i="0" u="none" strike="noStrike" kern="0" cap="none" spc="0" normalizeH="0" baseline="0" noProof="0" dirty="0">
                <a:ln>
                  <a:noFill/>
                </a:ln>
                <a:solidFill>
                  <a:srgbClr val="454A4A"/>
                </a:solidFill>
                <a:effectLst/>
                <a:uLnTx/>
                <a:uFillTx/>
                <a:latin typeface="Mark OT"/>
                <a:ea typeface="Mark OT Light"/>
                <a:cs typeface="Mark OT Light"/>
                <a:sym typeface="Mark OT Light"/>
              </a:rPr>
              <a:t>Country-specific requirements</a:t>
            </a:r>
          </a:p>
        </p:txBody>
      </p:sp>
    </p:spTree>
    <p:extLst>
      <p:ext uri="{BB962C8B-B14F-4D97-AF65-F5344CB8AC3E}">
        <p14:creationId xmlns:p14="http://schemas.microsoft.com/office/powerpoint/2010/main" val="85412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 map.psd"/>
          <p:cNvPicPr>
            <a:picLocks noChangeAspect="1"/>
          </p:cNvPicPr>
          <p:nvPr/>
        </p:nvPicPr>
        <p:blipFill>
          <a:blip r:embed="rId3" cstate="email">
            <a:alphaModFix amt="53000"/>
            <a:extLst>
              <a:ext uri="{28A0092B-C50C-407E-A947-70E740481C1C}">
                <a14:useLocalDpi xmlns:a14="http://schemas.microsoft.com/office/drawing/2010/main"/>
              </a:ext>
            </a:extLst>
          </a:blip>
          <a:srcRect/>
          <a:stretch>
            <a:fillRect/>
          </a:stretch>
        </p:blipFill>
        <p:spPr>
          <a:xfrm>
            <a:off x="82934" y="2249678"/>
            <a:ext cx="5815863" cy="2897885"/>
          </a:xfrm>
          <a:prstGeom prst="rect">
            <a:avLst/>
          </a:prstGeom>
        </p:spPr>
      </p:pic>
      <p:sp>
        <p:nvSpPr>
          <p:cNvPr id="5" name="Presentation Name…"/>
          <p:cNvSpPr txBox="1"/>
          <p:nvPr/>
        </p:nvSpPr>
        <p:spPr>
          <a:xfrm>
            <a:off x="402896" y="932674"/>
            <a:ext cx="5495901" cy="707886"/>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l" defTabSz="457200" rtl="0" eaLnBrk="1" fontAlgn="auto" latinLnBrk="0" hangingPunct="1">
              <a:lnSpc>
                <a:spcPts val="48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0" cap="none" spc="0" normalizeH="0" baseline="0" noProof="0" dirty="0">
                <a:ln>
                  <a:noFill/>
                </a:ln>
                <a:solidFill>
                  <a:srgbClr val="0065A2"/>
                </a:solidFill>
                <a:effectLst/>
                <a:uLnTx/>
                <a:uFillTx/>
                <a:latin typeface="Mark OT"/>
                <a:ea typeface="Mark OT Bold"/>
                <a:cs typeface="Mark OT Bold"/>
                <a:sym typeface="Mark OT Bold"/>
              </a:rPr>
              <a:t>Program Award Types</a:t>
            </a: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grpSp>
        <p:nvGrpSpPr>
          <p:cNvPr id="70" name="Group 69"/>
          <p:cNvGrpSpPr/>
          <p:nvPr/>
        </p:nvGrpSpPr>
        <p:grpSpPr>
          <a:xfrm>
            <a:off x="868565" y="2311221"/>
            <a:ext cx="4119296" cy="2801049"/>
            <a:chOff x="1737130" y="5543439"/>
            <a:chExt cx="8238591" cy="5602098"/>
          </a:xfrm>
        </p:grpSpPr>
        <p:sp>
          <p:nvSpPr>
            <p:cNvPr id="3" name="First &amp; Last Name, Position…"/>
            <p:cNvSpPr txBox="1"/>
            <p:nvPr/>
          </p:nvSpPr>
          <p:spPr>
            <a:xfrm>
              <a:off x="2069320" y="10345317"/>
              <a:ext cx="7574213" cy="800220"/>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algn="ctr" defTabSz="457200" rtl="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20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Countries Worldwide</a:t>
              </a:r>
            </a:p>
          </p:txBody>
        </p:sp>
        <p:sp>
          <p:nvSpPr>
            <p:cNvPr id="4" name="First &amp; Last Name, Position…"/>
            <p:cNvSpPr txBox="1"/>
            <p:nvPr/>
          </p:nvSpPr>
          <p:spPr>
            <a:xfrm>
              <a:off x="1737130" y="8919523"/>
              <a:ext cx="8238591" cy="143116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ctr" defTabSz="457200" rtl="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4500" b="1" i="0" u="none" strike="noStrike" kern="0" cap="none" spc="0" normalizeH="0" baseline="0" noProof="0" dirty="0">
                  <a:ln>
                    <a:noFill/>
                  </a:ln>
                  <a:solidFill>
                    <a:srgbClr val="009ED5"/>
                  </a:solidFill>
                  <a:effectLst/>
                  <a:uLnTx/>
                  <a:uFillTx/>
                  <a:latin typeface="Mark OT"/>
                  <a:ea typeface="Mark OT Bold"/>
                  <a:cs typeface="Mark OT Bold"/>
                  <a:sym typeface="Mark OT Bold"/>
                </a:rPr>
                <a:t>140+</a:t>
              </a:r>
              <a:endParaRPr kumimoji="0" sz="4500" b="1" i="0" u="none" strike="noStrike" kern="0" cap="none" spc="0" normalizeH="0" baseline="0" noProof="0" dirty="0">
                <a:ln>
                  <a:noFill/>
                </a:ln>
                <a:solidFill>
                  <a:srgbClr val="009ED5"/>
                </a:solidFill>
                <a:effectLst/>
                <a:uLnTx/>
                <a:uFillTx/>
                <a:latin typeface="Mark OT"/>
                <a:ea typeface="Mark OT Bold"/>
                <a:cs typeface="Mark OT Bold"/>
                <a:sym typeface="Mark OT Bold"/>
              </a:endParaRPr>
            </a:p>
          </p:txBody>
        </p:sp>
        <p:sp>
          <p:nvSpPr>
            <p:cNvPr id="8" name="First &amp; Last Name, Position…"/>
            <p:cNvSpPr txBox="1"/>
            <p:nvPr/>
          </p:nvSpPr>
          <p:spPr>
            <a:xfrm>
              <a:off x="2069320" y="6947085"/>
              <a:ext cx="7574213" cy="800220"/>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algn="ctr" defTabSz="457200" rtl="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20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Awards</a:t>
              </a:r>
            </a:p>
          </p:txBody>
        </p:sp>
        <p:sp>
          <p:nvSpPr>
            <p:cNvPr id="9" name="First &amp; Last Name, Position…"/>
            <p:cNvSpPr txBox="1"/>
            <p:nvPr/>
          </p:nvSpPr>
          <p:spPr>
            <a:xfrm>
              <a:off x="1737130" y="5543439"/>
              <a:ext cx="8238591" cy="143116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marL="0" marR="0" lvl="0" indent="0" algn="ctr" defTabSz="457200" rtl="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4500" b="1" i="0" u="none" strike="noStrike" kern="0" cap="none" spc="0" normalizeH="0" baseline="0" noProof="0" dirty="0">
                  <a:ln>
                    <a:noFill/>
                  </a:ln>
                  <a:solidFill>
                    <a:srgbClr val="009ED5"/>
                  </a:solidFill>
                  <a:effectLst/>
                  <a:uLnTx/>
                  <a:uFillTx/>
                  <a:latin typeface="Mark OT"/>
                  <a:ea typeface="Mark OT Bold"/>
                  <a:cs typeface="Mark OT Bold"/>
                  <a:sym typeface="Mark OT Bold"/>
                </a:rPr>
                <a:t>2,150+</a:t>
              </a:r>
              <a:endParaRPr kumimoji="0" sz="4500" b="1" i="0" u="none" strike="noStrike" kern="0" cap="none" spc="0" normalizeH="0" baseline="0" noProof="0" dirty="0">
                <a:ln>
                  <a:noFill/>
                </a:ln>
                <a:solidFill>
                  <a:srgbClr val="009ED5"/>
                </a:solidFill>
                <a:effectLst/>
                <a:uLnTx/>
                <a:uFillTx/>
                <a:latin typeface="Mark OT"/>
                <a:ea typeface="Mark OT Bold"/>
                <a:cs typeface="Mark OT Bold"/>
                <a:sym typeface="Mark OT Bold"/>
              </a:endParaRPr>
            </a:p>
          </p:txBody>
        </p:sp>
        <p:sp>
          <p:nvSpPr>
            <p:cNvPr id="11" name="Line"/>
            <p:cNvSpPr/>
            <p:nvPr/>
          </p:nvSpPr>
          <p:spPr>
            <a:xfrm>
              <a:off x="5378090" y="8322018"/>
              <a:ext cx="913935" cy="0"/>
            </a:xfrm>
            <a:prstGeom prst="line">
              <a:avLst/>
            </a:prstGeom>
            <a:ln w="50800">
              <a:solidFill>
                <a:srgbClr val="00A9E0"/>
              </a:solidFill>
            </a:ln>
          </p:spPr>
          <p:txBody>
            <a:bodyPr tIns="45720" bIns="4572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ark OT"/>
                <a:ea typeface="+mn-ea"/>
                <a:cs typeface="+mn-cs"/>
              </a:endParaRPr>
            </a:p>
          </p:txBody>
        </p:sp>
      </p:grpSp>
      <p:sp>
        <p:nvSpPr>
          <p:cNvPr id="35" name="First &amp; Last Name, Position…"/>
          <p:cNvSpPr txBox="1"/>
          <p:nvPr/>
        </p:nvSpPr>
        <p:spPr>
          <a:xfrm>
            <a:off x="6103917" y="1028894"/>
            <a:ext cx="3487461" cy="3970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l" defTabSz="457200" rtl="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2200" b="1" i="0" u="none" strike="noStrike" kern="0" cap="none" spc="0" normalizeH="0" baseline="0" noProof="0" dirty="0">
                <a:ln>
                  <a:noFill/>
                </a:ln>
                <a:solidFill>
                  <a:srgbClr val="0065A2"/>
                </a:solidFill>
                <a:effectLst/>
                <a:uLnTx/>
                <a:uFillTx/>
                <a:latin typeface="Mark OT"/>
                <a:ea typeface="Mark OT Bold"/>
                <a:cs typeface="Mark OT Bold"/>
                <a:sym typeface="Mark OT Bold"/>
              </a:rPr>
              <a:t>Study/Research Grant</a:t>
            </a:r>
            <a:endParaRPr kumimoji="0" sz="2200" b="1"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36" name="Line"/>
          <p:cNvSpPr/>
          <p:nvPr/>
        </p:nvSpPr>
        <p:spPr>
          <a:xfrm>
            <a:off x="6148667" y="1544738"/>
            <a:ext cx="456968" cy="0"/>
          </a:xfrm>
          <a:prstGeom prst="line">
            <a:avLst/>
          </a:prstGeom>
          <a:ln w="50800">
            <a:solidFill>
              <a:srgbClr val="00A9E0"/>
            </a:solidFill>
          </a:ln>
        </p:spPr>
        <p:txBody>
          <a:bodyPr tIns="45720" bIns="4572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ark OT"/>
              <a:ea typeface="+mn-ea"/>
              <a:cs typeface="+mn-cs"/>
            </a:endParaRPr>
          </a:p>
        </p:txBody>
      </p:sp>
      <p:sp>
        <p:nvSpPr>
          <p:cNvPr id="37" name="First &amp; Last Name, Position…"/>
          <p:cNvSpPr txBox="1"/>
          <p:nvPr/>
        </p:nvSpPr>
        <p:spPr>
          <a:xfrm>
            <a:off x="6103917" y="1692564"/>
            <a:ext cx="4731939" cy="32316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algn="l" defTabSz="457200" rtl="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5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Independent research, study, or arts projects abroad</a:t>
            </a:r>
          </a:p>
        </p:txBody>
      </p:sp>
      <p:grpSp>
        <p:nvGrpSpPr>
          <p:cNvPr id="38" name="Group 31"/>
          <p:cNvGrpSpPr/>
          <p:nvPr/>
        </p:nvGrpSpPr>
        <p:grpSpPr>
          <a:xfrm>
            <a:off x="6152022" y="2102354"/>
            <a:ext cx="1713364" cy="811362"/>
            <a:chOff x="1145063" y="5976430"/>
            <a:chExt cx="3426727" cy="1622724"/>
          </a:xfrm>
        </p:grpSpPr>
        <p:sp>
          <p:nvSpPr>
            <p:cNvPr id="47" name="First &amp; Last Name, Position…"/>
            <p:cNvSpPr txBox="1"/>
            <p:nvPr/>
          </p:nvSpPr>
          <p:spPr>
            <a:xfrm>
              <a:off x="2052289" y="6983600"/>
              <a:ext cx="2084085" cy="615554"/>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algn="l" defTabSz="457200" rtl="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4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Awards</a:t>
              </a:r>
            </a:p>
          </p:txBody>
        </p:sp>
        <p:sp>
          <p:nvSpPr>
            <p:cNvPr id="48" name="First &amp; Last Name, Position…"/>
            <p:cNvSpPr txBox="1"/>
            <p:nvPr/>
          </p:nvSpPr>
          <p:spPr>
            <a:xfrm>
              <a:off x="2052289" y="5976430"/>
              <a:ext cx="2519501" cy="118186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marL="0" marR="0" lvl="0" indent="0" algn="l" defTabSz="457200" rtl="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3600" b="1" i="0" u="none" strike="noStrike" kern="0" cap="none" spc="0" normalizeH="0" baseline="0" noProof="0" dirty="0">
                  <a:ln>
                    <a:noFill/>
                  </a:ln>
                  <a:solidFill>
                    <a:srgbClr val="009ED5"/>
                  </a:solidFill>
                  <a:effectLst/>
                  <a:uLnTx/>
                  <a:uFillTx/>
                  <a:latin typeface="Mark OT"/>
                  <a:ea typeface="Mark OT Bold"/>
                  <a:cs typeface="Mark OT Bold"/>
                  <a:sym typeface="Mark OT Bold"/>
                </a:rPr>
                <a:t>900+</a:t>
              </a:r>
              <a:endParaRPr kumimoji="0" sz="3600" b="1" i="0" u="none" strike="noStrike" kern="0" cap="none" spc="0" normalizeH="0" baseline="0" noProof="0" dirty="0">
                <a:ln>
                  <a:noFill/>
                </a:ln>
                <a:solidFill>
                  <a:srgbClr val="009ED5"/>
                </a:solidFill>
                <a:effectLst/>
                <a:uLnTx/>
                <a:uFillTx/>
                <a:latin typeface="Mark OT"/>
                <a:ea typeface="Mark OT Bold"/>
                <a:cs typeface="Mark OT Bold"/>
                <a:sym typeface="Mark OT Bold"/>
              </a:endParaRPr>
            </a:p>
          </p:txBody>
        </p:sp>
        <p:pic>
          <p:nvPicPr>
            <p:cNvPr id="49"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5063" y="6234984"/>
              <a:ext cx="787400" cy="1092200"/>
            </a:xfrm>
            <a:prstGeom prst="rect">
              <a:avLst/>
            </a:prstGeom>
          </p:spPr>
        </p:pic>
      </p:grpSp>
      <p:grpSp>
        <p:nvGrpSpPr>
          <p:cNvPr id="39" name="Group 30"/>
          <p:cNvGrpSpPr/>
          <p:nvPr/>
        </p:nvGrpSpPr>
        <p:grpSpPr>
          <a:xfrm>
            <a:off x="8224570" y="2102354"/>
            <a:ext cx="2004329" cy="811362"/>
            <a:chOff x="5155466" y="5976430"/>
            <a:chExt cx="4008657" cy="1622724"/>
          </a:xfrm>
        </p:grpSpPr>
        <p:sp>
          <p:nvSpPr>
            <p:cNvPr id="44" name="First &amp; Last Name, Position…"/>
            <p:cNvSpPr txBox="1"/>
            <p:nvPr/>
          </p:nvSpPr>
          <p:spPr>
            <a:xfrm>
              <a:off x="6176574" y="6983600"/>
              <a:ext cx="2969027" cy="615554"/>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algn="l" defTabSz="457200" rtl="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4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Months</a:t>
              </a:r>
            </a:p>
          </p:txBody>
        </p:sp>
        <p:sp>
          <p:nvSpPr>
            <p:cNvPr id="45" name="First &amp; Last Name, Position…"/>
            <p:cNvSpPr txBox="1"/>
            <p:nvPr/>
          </p:nvSpPr>
          <p:spPr>
            <a:xfrm>
              <a:off x="6176574" y="5976430"/>
              <a:ext cx="2987549" cy="118186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marL="0" marR="0" lvl="0" indent="0" algn="l" defTabSz="457200" rtl="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3600" b="1" i="0" u="none" strike="noStrike" kern="0" cap="none" spc="0" normalizeH="0" baseline="0" noProof="0" dirty="0">
                  <a:ln>
                    <a:noFill/>
                  </a:ln>
                  <a:solidFill>
                    <a:srgbClr val="009ED5"/>
                  </a:solidFill>
                  <a:effectLst/>
                  <a:uLnTx/>
                  <a:uFillTx/>
                  <a:latin typeface="Mark OT"/>
                  <a:ea typeface="Mark OT Bold"/>
                  <a:cs typeface="Mark OT Bold"/>
                  <a:sym typeface="Mark OT Bold"/>
                </a:rPr>
                <a:t>6-12</a:t>
              </a:r>
              <a:endParaRPr kumimoji="0" sz="3600" b="1" i="0" u="none" strike="noStrike" kern="0" cap="none" spc="0" normalizeH="0" baseline="0" noProof="0" dirty="0">
                <a:ln>
                  <a:noFill/>
                </a:ln>
                <a:solidFill>
                  <a:srgbClr val="009ED5"/>
                </a:solidFill>
                <a:effectLst/>
                <a:uLnTx/>
                <a:uFillTx/>
                <a:latin typeface="Mark OT"/>
                <a:ea typeface="Mark OT Bold"/>
                <a:cs typeface="Mark OT Bold"/>
                <a:sym typeface="Mark OT Bold"/>
              </a:endParaRPr>
            </a:p>
          </p:txBody>
        </p:sp>
        <p:pic>
          <p:nvPicPr>
            <p:cNvPr id="46" name="Picture 4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5466" y="6061788"/>
              <a:ext cx="749300" cy="800100"/>
            </a:xfrm>
            <a:prstGeom prst="rect">
              <a:avLst/>
            </a:prstGeom>
          </p:spPr>
        </p:pic>
      </p:grpSp>
      <p:grpSp>
        <p:nvGrpSpPr>
          <p:cNvPr id="40" name="Group 29"/>
          <p:cNvGrpSpPr/>
          <p:nvPr/>
        </p:nvGrpSpPr>
        <p:grpSpPr>
          <a:xfrm>
            <a:off x="10190775" y="2102354"/>
            <a:ext cx="1789564" cy="811362"/>
            <a:chOff x="1145063" y="8651352"/>
            <a:chExt cx="3579127" cy="1622724"/>
          </a:xfrm>
        </p:grpSpPr>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5063" y="8651352"/>
              <a:ext cx="850900" cy="1104900"/>
            </a:xfrm>
            <a:prstGeom prst="rect">
              <a:avLst/>
            </a:prstGeom>
          </p:spPr>
        </p:pic>
        <p:sp>
          <p:nvSpPr>
            <p:cNvPr id="42" name="First &amp; Last Name, Position…"/>
            <p:cNvSpPr txBox="1"/>
            <p:nvPr/>
          </p:nvSpPr>
          <p:spPr>
            <a:xfrm>
              <a:off x="2204689" y="9658522"/>
              <a:ext cx="2519501" cy="615554"/>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algn="l" defTabSz="457200" rtl="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4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Countries</a:t>
              </a:r>
            </a:p>
          </p:txBody>
        </p:sp>
        <p:sp>
          <p:nvSpPr>
            <p:cNvPr id="43" name="First &amp; Last Name, Position…"/>
            <p:cNvSpPr txBox="1"/>
            <p:nvPr/>
          </p:nvSpPr>
          <p:spPr>
            <a:xfrm>
              <a:off x="2204689" y="8651352"/>
              <a:ext cx="2519501" cy="118186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l" defTabSz="457200" rtl="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3600" b="1" i="0" u="none" strike="noStrike" kern="0" cap="none" spc="0" normalizeH="0" baseline="0" noProof="0" dirty="0">
                  <a:ln>
                    <a:noFill/>
                  </a:ln>
                  <a:solidFill>
                    <a:srgbClr val="009ED5"/>
                  </a:solidFill>
                  <a:effectLst/>
                  <a:uLnTx/>
                  <a:uFillTx/>
                  <a:latin typeface="Mark OT"/>
                  <a:ea typeface="Mark OT Bold"/>
                  <a:cs typeface="Mark OT Bold"/>
                  <a:sym typeface="Mark OT Bold"/>
                </a:rPr>
                <a:t>~140</a:t>
              </a:r>
              <a:endParaRPr kumimoji="0" sz="3600" b="1" i="0" u="none" strike="noStrike" kern="0" cap="none" spc="0" normalizeH="0" baseline="0" noProof="0" dirty="0">
                <a:ln>
                  <a:noFill/>
                </a:ln>
                <a:solidFill>
                  <a:srgbClr val="009ED5"/>
                </a:solidFill>
                <a:effectLst/>
                <a:uLnTx/>
                <a:uFillTx/>
                <a:latin typeface="Mark OT"/>
                <a:ea typeface="Mark OT Bold"/>
                <a:cs typeface="Mark OT Bold"/>
                <a:sym typeface="Mark OT Bold"/>
              </a:endParaRPr>
            </a:p>
          </p:txBody>
        </p:sp>
      </p:grpSp>
      <p:sp>
        <p:nvSpPr>
          <p:cNvPr id="51" name="First &amp; Last Name, Position…"/>
          <p:cNvSpPr txBox="1"/>
          <p:nvPr/>
        </p:nvSpPr>
        <p:spPr>
          <a:xfrm>
            <a:off x="6103917" y="3521653"/>
            <a:ext cx="5354494" cy="3970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l" defTabSz="457200" rtl="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2200" b="1" i="0" u="none" strike="noStrike" kern="0" cap="none" spc="0" normalizeH="0" baseline="0" noProof="0" dirty="0">
                <a:ln>
                  <a:noFill/>
                </a:ln>
                <a:solidFill>
                  <a:srgbClr val="0065A2"/>
                </a:solidFill>
                <a:effectLst/>
                <a:uLnTx/>
                <a:uFillTx/>
                <a:latin typeface="Mark OT"/>
                <a:ea typeface="Mark OT Bold"/>
                <a:cs typeface="Mark OT Bold"/>
                <a:sym typeface="Mark OT Bold"/>
              </a:rPr>
              <a:t>English Teaching Assistantship (ETA)</a:t>
            </a:r>
            <a:endParaRPr kumimoji="0" sz="2200" b="1"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52" name="Line"/>
          <p:cNvSpPr/>
          <p:nvPr/>
        </p:nvSpPr>
        <p:spPr>
          <a:xfrm>
            <a:off x="6148667" y="4037497"/>
            <a:ext cx="456968" cy="0"/>
          </a:xfrm>
          <a:prstGeom prst="line">
            <a:avLst/>
          </a:prstGeom>
          <a:ln w="50800">
            <a:solidFill>
              <a:srgbClr val="00A9E0"/>
            </a:solidFill>
          </a:ln>
        </p:spPr>
        <p:txBody>
          <a:bodyPr tIns="45720" bIns="4572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ysClr val="windowText" lastClr="000000"/>
              </a:solidFill>
              <a:effectLst/>
              <a:uLnTx/>
              <a:uFillTx/>
              <a:latin typeface="Mark OT"/>
              <a:ea typeface="+mn-ea"/>
              <a:cs typeface="+mn-cs"/>
            </a:endParaRPr>
          </a:p>
        </p:txBody>
      </p:sp>
      <p:sp>
        <p:nvSpPr>
          <p:cNvPr id="53" name="First &amp; Last Name, Position…"/>
          <p:cNvSpPr txBox="1"/>
          <p:nvPr/>
        </p:nvSpPr>
        <p:spPr>
          <a:xfrm>
            <a:off x="6103917" y="4185323"/>
            <a:ext cx="4731939" cy="32316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algn="l" defTabSz="457200" rtl="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5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Help teach English and U.S. culture in the classroom</a:t>
            </a:r>
          </a:p>
        </p:txBody>
      </p:sp>
      <p:grpSp>
        <p:nvGrpSpPr>
          <p:cNvPr id="54" name="Group 31"/>
          <p:cNvGrpSpPr/>
          <p:nvPr/>
        </p:nvGrpSpPr>
        <p:grpSpPr>
          <a:xfrm>
            <a:off x="6152022" y="4595113"/>
            <a:ext cx="2077773" cy="811362"/>
            <a:chOff x="1145063" y="5976430"/>
            <a:chExt cx="4155545" cy="1622724"/>
          </a:xfrm>
        </p:grpSpPr>
        <p:sp>
          <p:nvSpPr>
            <p:cNvPr id="63" name="First &amp; Last Name, Position…"/>
            <p:cNvSpPr txBox="1"/>
            <p:nvPr/>
          </p:nvSpPr>
          <p:spPr>
            <a:xfrm>
              <a:off x="2052289" y="6983600"/>
              <a:ext cx="2084085" cy="615554"/>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algn="l" defTabSz="457200" rtl="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4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Awards</a:t>
              </a:r>
            </a:p>
          </p:txBody>
        </p:sp>
        <p:sp>
          <p:nvSpPr>
            <p:cNvPr id="64" name="First &amp; Last Name, Position…"/>
            <p:cNvSpPr txBox="1"/>
            <p:nvPr/>
          </p:nvSpPr>
          <p:spPr>
            <a:xfrm>
              <a:off x="2052289" y="5976430"/>
              <a:ext cx="3248319" cy="118186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marL="0" marR="0" lvl="0" indent="0" algn="l" defTabSz="457200" rtl="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3600" b="1" i="0" u="none" strike="noStrike" kern="0" cap="none" spc="0" normalizeH="0" baseline="0" noProof="0" dirty="0">
                  <a:ln>
                    <a:noFill/>
                  </a:ln>
                  <a:solidFill>
                    <a:srgbClr val="009ED5"/>
                  </a:solidFill>
                  <a:effectLst/>
                  <a:uLnTx/>
                  <a:uFillTx/>
                  <a:latin typeface="Mark OT"/>
                  <a:ea typeface="Mark OT Bold"/>
                  <a:cs typeface="Mark OT Bold"/>
                  <a:sym typeface="Mark OT Bold"/>
                </a:rPr>
                <a:t>1</a:t>
              </a:r>
              <a:r>
                <a:rPr kumimoji="0" lang="en-US" sz="3000" b="1" i="0" u="none" strike="noStrike" kern="0" cap="none" spc="0" normalizeH="0" baseline="0" noProof="0" dirty="0">
                  <a:ln>
                    <a:noFill/>
                  </a:ln>
                  <a:solidFill>
                    <a:srgbClr val="009ED5"/>
                  </a:solidFill>
                  <a:effectLst/>
                  <a:uLnTx/>
                  <a:uFillTx/>
                  <a:latin typeface="Mark OT"/>
                  <a:ea typeface="Mark OT Bold"/>
                  <a:cs typeface="Mark OT Bold"/>
                  <a:sym typeface="Mark OT Bold"/>
                </a:rPr>
                <a:t>,</a:t>
              </a:r>
              <a:r>
                <a:rPr kumimoji="0" lang="en-US" sz="3600" b="1" i="0" u="none" strike="noStrike" kern="0" cap="none" spc="0" normalizeH="0" baseline="0" noProof="0" dirty="0">
                  <a:ln>
                    <a:noFill/>
                  </a:ln>
                  <a:solidFill>
                    <a:srgbClr val="009ED5"/>
                  </a:solidFill>
                  <a:effectLst/>
                  <a:uLnTx/>
                  <a:uFillTx/>
                  <a:latin typeface="Mark OT"/>
                  <a:ea typeface="Mark OT Bold"/>
                  <a:cs typeface="Mark OT Bold"/>
                  <a:sym typeface="Mark OT Bold"/>
                </a:rPr>
                <a:t>250+</a:t>
              </a:r>
              <a:endParaRPr kumimoji="0" sz="3600" b="1" i="0" u="none" strike="noStrike" kern="0" cap="none" spc="0" normalizeH="0" baseline="0" noProof="0" dirty="0">
                <a:ln>
                  <a:noFill/>
                </a:ln>
                <a:solidFill>
                  <a:srgbClr val="009ED5"/>
                </a:solidFill>
                <a:effectLst/>
                <a:uLnTx/>
                <a:uFillTx/>
                <a:latin typeface="Mark OT"/>
                <a:ea typeface="Mark OT Bold"/>
                <a:cs typeface="Mark OT Bold"/>
                <a:sym typeface="Mark OT Bold"/>
              </a:endParaRPr>
            </a:p>
          </p:txBody>
        </p:sp>
        <p:pic>
          <p:nvPicPr>
            <p:cNvPr id="65" name="Picture 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5063" y="6234984"/>
              <a:ext cx="787400" cy="1092200"/>
            </a:xfrm>
            <a:prstGeom prst="rect">
              <a:avLst/>
            </a:prstGeom>
          </p:spPr>
        </p:pic>
      </p:grpSp>
      <p:grpSp>
        <p:nvGrpSpPr>
          <p:cNvPr id="55" name="Group 30"/>
          <p:cNvGrpSpPr/>
          <p:nvPr/>
        </p:nvGrpSpPr>
        <p:grpSpPr>
          <a:xfrm>
            <a:off x="8224570" y="4595113"/>
            <a:ext cx="2004329" cy="811362"/>
            <a:chOff x="5155466" y="5976430"/>
            <a:chExt cx="4008657" cy="1622724"/>
          </a:xfrm>
        </p:grpSpPr>
        <p:sp>
          <p:nvSpPr>
            <p:cNvPr id="60" name="First &amp; Last Name, Position…"/>
            <p:cNvSpPr txBox="1"/>
            <p:nvPr/>
          </p:nvSpPr>
          <p:spPr>
            <a:xfrm>
              <a:off x="6176574" y="6983600"/>
              <a:ext cx="2969027" cy="615554"/>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algn="l" defTabSz="457200" rtl="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4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Months</a:t>
              </a:r>
            </a:p>
          </p:txBody>
        </p:sp>
        <p:sp>
          <p:nvSpPr>
            <p:cNvPr id="61" name="First &amp; Last Name, Position…"/>
            <p:cNvSpPr txBox="1"/>
            <p:nvPr/>
          </p:nvSpPr>
          <p:spPr>
            <a:xfrm>
              <a:off x="6176574" y="5976430"/>
              <a:ext cx="2987549" cy="118186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l" defTabSz="457200" rtl="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3600" b="1" i="0" u="none" strike="noStrike" kern="0" cap="none" spc="0" normalizeH="0" baseline="0" noProof="0" dirty="0">
                  <a:ln>
                    <a:noFill/>
                  </a:ln>
                  <a:solidFill>
                    <a:srgbClr val="009ED5"/>
                  </a:solidFill>
                  <a:effectLst/>
                  <a:uLnTx/>
                  <a:uFillTx/>
                  <a:latin typeface="Mark OT"/>
                  <a:ea typeface="Mark OT Bold"/>
                  <a:cs typeface="Mark OT Bold"/>
                  <a:sym typeface="Mark OT Bold"/>
                </a:rPr>
                <a:t>8-10</a:t>
              </a:r>
              <a:endParaRPr kumimoji="0" sz="3600" b="1" i="0" u="none" strike="noStrike" kern="0" cap="none" spc="0" normalizeH="0" baseline="0" noProof="0" dirty="0">
                <a:ln>
                  <a:noFill/>
                </a:ln>
                <a:solidFill>
                  <a:srgbClr val="009ED5"/>
                </a:solidFill>
                <a:effectLst/>
                <a:uLnTx/>
                <a:uFillTx/>
                <a:latin typeface="Mark OT"/>
                <a:ea typeface="Mark OT Bold"/>
                <a:cs typeface="Mark OT Bold"/>
                <a:sym typeface="Mark OT Bold"/>
              </a:endParaRPr>
            </a:p>
          </p:txBody>
        </p:sp>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55466" y="6061788"/>
              <a:ext cx="749300" cy="800100"/>
            </a:xfrm>
            <a:prstGeom prst="rect">
              <a:avLst/>
            </a:prstGeom>
          </p:spPr>
        </p:pic>
      </p:grpSp>
      <p:grpSp>
        <p:nvGrpSpPr>
          <p:cNvPr id="56" name="Group 29"/>
          <p:cNvGrpSpPr/>
          <p:nvPr/>
        </p:nvGrpSpPr>
        <p:grpSpPr>
          <a:xfrm>
            <a:off x="10190775" y="4595113"/>
            <a:ext cx="1789564" cy="811362"/>
            <a:chOff x="1145063" y="8651352"/>
            <a:chExt cx="3579127" cy="1622724"/>
          </a:xfrm>
        </p:grpSpPr>
        <p:pic>
          <p:nvPicPr>
            <p:cNvPr id="57" name="Picture 5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45063" y="8651352"/>
              <a:ext cx="850900" cy="1104900"/>
            </a:xfrm>
            <a:prstGeom prst="rect">
              <a:avLst/>
            </a:prstGeom>
          </p:spPr>
        </p:pic>
        <p:sp>
          <p:nvSpPr>
            <p:cNvPr id="58" name="First &amp; Last Name, Position…"/>
            <p:cNvSpPr txBox="1"/>
            <p:nvPr/>
          </p:nvSpPr>
          <p:spPr>
            <a:xfrm>
              <a:off x="2204689" y="9658522"/>
              <a:ext cx="2519501" cy="615554"/>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t">
              <a:spAutoFit/>
            </a:bodyPr>
            <a:lstStyle/>
            <a:p>
              <a:pPr marL="0" marR="0" lvl="0" indent="0" algn="l" defTabSz="457200" rtl="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4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Countries</a:t>
              </a:r>
            </a:p>
          </p:txBody>
        </p:sp>
        <p:sp>
          <p:nvSpPr>
            <p:cNvPr id="59" name="First &amp; Last Name, Position…"/>
            <p:cNvSpPr txBox="1"/>
            <p:nvPr/>
          </p:nvSpPr>
          <p:spPr>
            <a:xfrm>
              <a:off x="2204689" y="8651352"/>
              <a:ext cx="2519501" cy="118186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l" defTabSz="457200" rtl="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3600" b="1" i="0" u="none" strike="noStrike" kern="0" cap="none" spc="0" normalizeH="0" baseline="0" noProof="0" dirty="0">
                  <a:ln>
                    <a:noFill/>
                  </a:ln>
                  <a:solidFill>
                    <a:srgbClr val="009ED5"/>
                  </a:solidFill>
                  <a:effectLst/>
                  <a:uLnTx/>
                  <a:uFillTx/>
                  <a:latin typeface="Mark OT"/>
                  <a:ea typeface="Mark OT Bold"/>
                  <a:cs typeface="Mark OT Bold"/>
                  <a:sym typeface="Mark OT Bold"/>
                </a:rPr>
                <a:t>~75</a:t>
              </a:r>
              <a:endParaRPr kumimoji="0" sz="3600" b="1" i="0" u="none" strike="noStrike" kern="0" cap="none" spc="0" normalizeH="0" baseline="0" noProof="0" dirty="0">
                <a:ln>
                  <a:noFill/>
                </a:ln>
                <a:solidFill>
                  <a:srgbClr val="009ED5"/>
                </a:solidFill>
                <a:effectLst/>
                <a:uLnTx/>
                <a:uFillTx/>
                <a:latin typeface="Mark OT"/>
                <a:ea typeface="Mark OT Bold"/>
                <a:cs typeface="Mark OT Bold"/>
                <a:sym typeface="Mark OT Bold"/>
              </a:endParaRPr>
            </a:p>
          </p:txBody>
        </p:sp>
      </p:grpSp>
      <p:pic>
        <p:nvPicPr>
          <p:cNvPr id="71" name="Picture 7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rot="16200000">
            <a:off x="8945423" y="403894"/>
            <a:ext cx="31987" cy="5715000"/>
          </a:xfrm>
          <a:prstGeom prst="rect">
            <a:avLst/>
          </a:prstGeom>
        </p:spPr>
      </p:pic>
    </p:spTree>
    <p:extLst>
      <p:ext uri="{BB962C8B-B14F-4D97-AF65-F5344CB8AC3E}">
        <p14:creationId xmlns:p14="http://schemas.microsoft.com/office/powerpoint/2010/main" val="348644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a:extLst>
              <a:ext uri="{FF2B5EF4-FFF2-40B4-BE49-F238E27FC236}">
                <a16:creationId xmlns:a16="http://schemas.microsoft.com/office/drawing/2014/main" id="{4A8A0AF2-8C71-45D7-95D6-6C71E2108FCF}"/>
              </a:ext>
            </a:extLst>
          </p:cNvPr>
          <p:cNvSpPr txBox="1"/>
          <p:nvPr/>
        </p:nvSpPr>
        <p:spPr>
          <a:xfrm>
            <a:off x="302175" y="786825"/>
            <a:ext cx="9221787" cy="584775"/>
          </a:xfrm>
          <a:prstGeom prst="rect">
            <a:avLst/>
          </a:prstGeom>
          <a:ln w="25400">
            <a:miter lim="400000"/>
          </a:ln>
          <a:extLst>
            <a:ext uri="{C572A759-6A51-4108-AA02-DFA0A04FC94B}"/>
          </a:extLst>
        </p:spPr>
        <p:txBody>
          <a:bodyPr>
            <a:spAutoFit/>
          </a:bodyPr>
          <a:lstStyle/>
          <a:p>
            <a:pPr marL="0" marR="0" lvl="0" indent="0" algn="l" defTabSz="457200" rtl="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0" cap="none" spc="0" normalizeH="0" baseline="0" noProof="0" dirty="0">
                <a:ln>
                  <a:noFill/>
                </a:ln>
                <a:solidFill>
                  <a:srgbClr val="0065A2"/>
                </a:solidFill>
                <a:effectLst/>
                <a:uLnTx/>
                <a:uFillTx/>
                <a:latin typeface="Mark OT"/>
                <a:ea typeface="Mark OT Bold"/>
                <a:cs typeface="Mark OT Bold"/>
                <a:sym typeface="Mark OT Bold"/>
              </a:rPr>
              <a:t>Application Components</a:t>
            </a: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pic>
        <p:nvPicPr>
          <p:cNvPr id="286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6404" y="1371600"/>
            <a:ext cx="4901583" cy="470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D41191B-57ED-4E3A-B486-2E5858177E86}"/>
              </a:ext>
            </a:extLst>
          </p:cNvPr>
          <p:cNvSpPr/>
          <p:nvPr/>
        </p:nvSpPr>
        <p:spPr>
          <a:xfrm>
            <a:off x="375083" y="1367970"/>
            <a:ext cx="10496550" cy="4401205"/>
          </a:xfrm>
          <a:prstGeom prst="rect">
            <a:avLst/>
          </a:prstGeom>
        </p:spPr>
        <p:txBody>
          <a:bodyPr>
            <a:spAutoFit/>
          </a:bodyPr>
          <a:lstStyle/>
          <a:p>
            <a:pPr marL="273050" marR="0" lvl="0" indent="-273050" algn="l" defTabSz="457200" rtl="0" eaLnBrk="1" fontAlgn="auto" latinLnBrk="0" hangingPunct="1">
              <a:lnSpc>
                <a:spcPct val="100000"/>
              </a:lnSpc>
              <a:spcBef>
                <a:spcPts val="0"/>
              </a:spcBef>
              <a:spcAft>
                <a:spcPts val="0"/>
              </a:spcAft>
              <a:buClrTx/>
              <a:buSzTx/>
              <a:buFont typeface="Arial" pitchFamily="34" charset="0"/>
              <a:buAutoNum type="arabicPeriod"/>
              <a:tabLst/>
              <a:defRPr/>
            </a:pPr>
            <a:r>
              <a:rPr kumimoji="0" lang="en-US" sz="2000" b="1" i="0" u="none" strike="noStrike" kern="0" cap="none" spc="0" normalizeH="0" baseline="0" noProof="0" dirty="0">
                <a:ln>
                  <a:noFill/>
                </a:ln>
                <a:solidFill>
                  <a:srgbClr val="0070C0"/>
                </a:solidFill>
                <a:effectLst/>
                <a:uLnTx/>
                <a:uFillTx/>
                <a:latin typeface="Mark OT"/>
                <a:ea typeface="ＭＳ Ｐゴシック"/>
                <a:cs typeface="+mn-cs"/>
              </a:rPr>
              <a:t> </a:t>
            </a:r>
            <a:r>
              <a:rPr kumimoji="0" lang="en-US" sz="2000" b="1" i="0" u="none" strike="noStrike" kern="0" cap="none" spc="0" normalizeH="0" baseline="0" noProof="0" dirty="0">
                <a:ln>
                  <a:noFill/>
                </a:ln>
                <a:solidFill>
                  <a:srgbClr val="0065A2"/>
                </a:solidFill>
                <a:effectLst/>
                <a:uLnTx/>
                <a:uFillTx/>
                <a:latin typeface="Mark OT"/>
                <a:ea typeface="ＭＳ Ｐゴシック"/>
                <a:cs typeface="+mn-cs"/>
              </a:rPr>
              <a:t>Basic Personal Data &amp; Program Information</a:t>
            </a:r>
          </a:p>
          <a:p>
            <a:pPr marL="342900" marR="0" lvl="0" indent="-1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65A2"/>
                </a:solidFill>
                <a:effectLst/>
                <a:uLnTx/>
                <a:uFillTx/>
                <a:latin typeface="Mark OT"/>
                <a:ea typeface="ＭＳ Ｐゴシック"/>
                <a:cs typeface="+mn-cs"/>
              </a:rPr>
              <a:t>   Abstract, Host Country Engagement, Future Plans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65A2"/>
                </a:solidFill>
                <a:effectLst/>
                <a:uLnTx/>
                <a:uFillTx/>
                <a:latin typeface="Mark OT"/>
                <a:ea typeface="ＭＳ Ｐゴシック"/>
                <a:cs typeface="+mn-cs"/>
              </a:rPr>
              <a:t>2.  Essays</a:t>
            </a:r>
          </a:p>
          <a:p>
            <a:pPr marL="639445" marR="0" lvl="2" indent="-2730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solidFill>
                  <a:srgbClr val="0065A2"/>
                </a:solidFill>
                <a:effectLst/>
                <a:uLnTx/>
                <a:uFillTx/>
                <a:latin typeface="Mark OT"/>
                <a:ea typeface="ＭＳ Ｐゴシック"/>
                <a:cs typeface="+mn-cs"/>
              </a:rPr>
              <a:t>Statement of Grant Purpose</a:t>
            </a:r>
          </a:p>
          <a:p>
            <a:pPr marL="1187450" marR="0" lvl="2" indent="-2730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0" u="none" strike="noStrike" kern="0" cap="none" spc="0" normalizeH="0" baseline="0" noProof="0" dirty="0">
                <a:ln>
                  <a:noFill/>
                </a:ln>
                <a:solidFill>
                  <a:srgbClr val="0065A2"/>
                </a:solidFill>
                <a:effectLst/>
                <a:uLnTx/>
                <a:uFillTx/>
                <a:latin typeface="Mark OT"/>
                <a:ea typeface="ＭＳ Ｐゴシック"/>
                <a:cs typeface="+mn-cs"/>
              </a:rPr>
              <a:t>Research/Study (2 </a:t>
            </a:r>
            <a:r>
              <a:rPr kumimoji="0" lang="en-US" sz="2000" b="0" i="0" u="none" strike="noStrike" kern="0" cap="none" spc="0" normalizeH="0" baseline="0" noProof="0" dirty="0" err="1">
                <a:ln>
                  <a:noFill/>
                </a:ln>
                <a:solidFill>
                  <a:srgbClr val="0065A2"/>
                </a:solidFill>
                <a:effectLst/>
                <a:uLnTx/>
                <a:uFillTx/>
                <a:latin typeface="Mark OT"/>
                <a:ea typeface="ＭＳ Ｐゴシック"/>
                <a:cs typeface="+mn-cs"/>
              </a:rPr>
              <a:t>pg</a:t>
            </a:r>
            <a:r>
              <a:rPr kumimoji="0" lang="en-US" sz="2000" b="0" i="0" u="none" strike="noStrike" kern="0" cap="none" spc="0" normalizeH="0" baseline="0" noProof="0" dirty="0">
                <a:ln>
                  <a:noFill/>
                </a:ln>
                <a:solidFill>
                  <a:srgbClr val="0065A2"/>
                </a:solidFill>
                <a:effectLst/>
                <a:uLnTx/>
                <a:uFillTx/>
                <a:latin typeface="Mark OT"/>
                <a:ea typeface="ＭＳ Ｐゴシック"/>
                <a:cs typeface="+mn-cs"/>
              </a:rPr>
              <a:t> </a:t>
            </a:r>
            <a:r>
              <a:rPr kumimoji="0" lang="en-US" sz="2000" b="0" i="1" u="none" strike="noStrike" kern="0" cap="none" spc="0" normalizeH="0" baseline="0" noProof="0" dirty="0">
                <a:ln>
                  <a:noFill/>
                </a:ln>
                <a:solidFill>
                  <a:srgbClr val="0065A2"/>
                </a:solidFill>
                <a:effectLst/>
                <a:uLnTx/>
                <a:uFillTx/>
                <a:latin typeface="Mark OT"/>
                <a:ea typeface="ＭＳ Ｐゴシック"/>
                <a:cs typeface="+mn-cs"/>
              </a:rPr>
              <a:t>max)</a:t>
            </a:r>
          </a:p>
          <a:p>
            <a:pPr marL="1187450" marR="0" lvl="2" indent="-2730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2000" b="0" i="1" u="none" strike="noStrike" kern="0" cap="none" spc="0" normalizeH="0" baseline="0" noProof="0" dirty="0">
                <a:ln>
                  <a:noFill/>
                </a:ln>
                <a:solidFill>
                  <a:srgbClr val="0065A2"/>
                </a:solidFill>
                <a:effectLst/>
                <a:uLnTx/>
                <a:uFillTx/>
                <a:latin typeface="Mark OT"/>
                <a:ea typeface="ＭＳ Ｐゴシック"/>
                <a:cs typeface="+mn-cs"/>
              </a:rPr>
              <a:t>English Teaching Assistantship (1 </a:t>
            </a:r>
            <a:r>
              <a:rPr kumimoji="0" lang="en-US" sz="2000" b="0" i="1" u="none" strike="noStrike" kern="0" cap="none" spc="0" normalizeH="0" baseline="0" noProof="0" dirty="0" err="1">
                <a:ln>
                  <a:noFill/>
                </a:ln>
                <a:solidFill>
                  <a:srgbClr val="0065A2"/>
                </a:solidFill>
                <a:effectLst/>
                <a:uLnTx/>
                <a:uFillTx/>
                <a:latin typeface="Mark OT"/>
                <a:ea typeface="ＭＳ Ｐゴシック"/>
                <a:cs typeface="+mn-cs"/>
              </a:rPr>
              <a:t>pg</a:t>
            </a:r>
            <a:r>
              <a:rPr kumimoji="0" lang="en-US" sz="2000" b="0" i="1" u="none" strike="noStrike" kern="0" cap="none" spc="0" normalizeH="0" baseline="0" noProof="0" dirty="0">
                <a:ln>
                  <a:noFill/>
                </a:ln>
                <a:solidFill>
                  <a:srgbClr val="0065A2"/>
                </a:solidFill>
                <a:effectLst/>
                <a:uLnTx/>
                <a:uFillTx/>
                <a:latin typeface="Mark OT"/>
                <a:ea typeface="ＭＳ Ｐゴシック"/>
                <a:cs typeface="+mn-cs"/>
              </a:rPr>
              <a:t> max)</a:t>
            </a:r>
          </a:p>
          <a:p>
            <a:pPr marL="639445" marR="0" lvl="1" indent="-2730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solidFill>
                  <a:srgbClr val="0065A2"/>
                </a:solidFill>
                <a:effectLst/>
                <a:uLnTx/>
                <a:uFillTx/>
                <a:latin typeface="Mark OT"/>
                <a:ea typeface="ＭＳ Ｐゴシック"/>
                <a:cs typeface="+mn-cs"/>
              </a:rPr>
              <a:t>Personal Statement (1 </a:t>
            </a:r>
            <a:r>
              <a:rPr kumimoji="0" lang="en-US" sz="2000" b="0" i="0" u="none" strike="noStrike" kern="0" cap="none" spc="0" normalizeH="0" baseline="0" noProof="0" dirty="0" err="1">
                <a:ln>
                  <a:noFill/>
                </a:ln>
                <a:solidFill>
                  <a:srgbClr val="0065A2"/>
                </a:solidFill>
                <a:effectLst/>
                <a:uLnTx/>
                <a:uFillTx/>
                <a:latin typeface="Mark OT"/>
                <a:ea typeface="ＭＳ Ｐゴシック"/>
                <a:cs typeface="+mn-cs"/>
              </a:rPr>
              <a:t>pg</a:t>
            </a:r>
            <a:r>
              <a:rPr kumimoji="0" lang="en-US" sz="2000" b="0" i="0" u="none" strike="noStrike" kern="0" cap="none" spc="0" normalizeH="0" baseline="0" noProof="0" dirty="0">
                <a:ln>
                  <a:noFill/>
                </a:ln>
                <a:solidFill>
                  <a:srgbClr val="0065A2"/>
                </a:solidFill>
                <a:effectLst/>
                <a:uLnTx/>
                <a:uFillTx/>
                <a:latin typeface="Mark OT"/>
                <a:ea typeface="ＭＳ Ｐゴシック"/>
                <a:cs typeface="+mn-cs"/>
              </a:rPr>
              <a:t> </a:t>
            </a:r>
            <a:r>
              <a:rPr kumimoji="0" lang="en-US" sz="2000" b="0" i="1" u="none" strike="noStrike" kern="0" cap="none" spc="0" normalizeH="0" baseline="0" noProof="0" dirty="0">
                <a:ln>
                  <a:noFill/>
                </a:ln>
                <a:solidFill>
                  <a:srgbClr val="0065A2"/>
                </a:solidFill>
                <a:effectLst/>
                <a:uLnTx/>
                <a:uFillTx/>
                <a:latin typeface="Mark OT"/>
                <a:ea typeface="ＭＳ Ｐゴシック"/>
                <a:cs typeface="+mn-cs"/>
              </a:rPr>
              <a:t>max</a:t>
            </a:r>
            <a:r>
              <a:rPr kumimoji="0" lang="en-US" sz="2000" b="0" i="0" u="none" strike="noStrike" kern="0" cap="none" spc="0" normalizeH="0" baseline="0" noProof="0" dirty="0">
                <a:ln>
                  <a:noFill/>
                </a:ln>
                <a:solidFill>
                  <a:srgbClr val="0065A2"/>
                </a:solidFill>
                <a:effectLst/>
                <a:uLnTx/>
                <a:uFillTx/>
                <a:latin typeface="Mark OT"/>
                <a:ea typeface="ＭＳ Ｐゴシック"/>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65A2"/>
                </a:solidFill>
                <a:effectLst/>
                <a:uLnTx/>
                <a:uFillTx/>
                <a:latin typeface="Mark OT"/>
                <a:ea typeface="ＭＳ Ｐゴシック"/>
                <a:cs typeface="+mn-cs"/>
              </a:rPr>
              <a:t>3. Reports / References</a:t>
            </a:r>
          </a:p>
          <a:p>
            <a:pPr marL="639445" marR="0" lvl="1" indent="-2730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solidFill>
                  <a:srgbClr val="0065A2"/>
                </a:solidFill>
                <a:effectLst/>
                <a:uLnTx/>
                <a:uFillTx/>
                <a:latin typeface="Mark OT"/>
                <a:ea typeface="ＭＳ Ｐゴシック"/>
                <a:cs typeface="+mn-cs"/>
              </a:rPr>
              <a:t>Foreign Language Evaluation</a:t>
            </a:r>
          </a:p>
          <a:p>
            <a:pPr marL="639445" marR="0" lvl="1" indent="-2730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a:ln>
                  <a:noFill/>
                </a:ln>
                <a:solidFill>
                  <a:srgbClr val="0065A2"/>
                </a:solidFill>
                <a:effectLst/>
                <a:uLnTx/>
                <a:uFillTx/>
                <a:latin typeface="Mark OT"/>
                <a:ea typeface="ＭＳ Ｐゴシック"/>
                <a:cs typeface="+mn-cs"/>
              </a:rPr>
              <a:t>Three (3) 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65A2"/>
                </a:solidFill>
                <a:effectLst/>
                <a:uLnTx/>
                <a:uFillTx/>
                <a:latin typeface="Mark OT"/>
                <a:ea typeface="ＭＳ Ｐゴシック"/>
                <a:cs typeface="+mn-cs"/>
              </a:rPr>
              <a:t>4. Transcripts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65A2"/>
                </a:solidFill>
                <a:effectLst/>
                <a:uLnTx/>
                <a:uFillTx/>
                <a:latin typeface="Mark OT"/>
                <a:ea typeface="ＭＳ Ｐゴシック"/>
                <a:cs typeface="+mn-cs"/>
              </a:rPr>
              <a:t>5. Other</a:t>
            </a:r>
          </a:p>
          <a:p>
            <a:pPr marL="639445" marR="0" lvl="1" indent="-2730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0" cap="none" spc="0" normalizeH="0" baseline="0" noProof="0" dirty="0">
                <a:ln>
                  <a:noFill/>
                </a:ln>
                <a:solidFill>
                  <a:srgbClr val="0065A2"/>
                </a:solidFill>
                <a:effectLst/>
                <a:uLnTx/>
                <a:uFillTx/>
                <a:latin typeface="Mark OT"/>
                <a:ea typeface="ＭＳ Ｐゴシック"/>
                <a:cs typeface="+mn-cs"/>
              </a:rPr>
              <a:t>Research/Study: Affiliation Letter(s</a:t>
            </a:r>
            <a:r>
              <a:rPr kumimoji="0" lang="en-US" sz="2000" b="0" i="0" u="none" strike="noStrike" kern="0" cap="none" spc="0" normalizeH="0" baseline="0" noProof="0" dirty="0">
                <a:ln>
                  <a:noFill/>
                </a:ln>
                <a:solidFill>
                  <a:srgbClr val="0065A2"/>
                </a:solidFill>
                <a:effectLst/>
                <a:uLnTx/>
                <a:uFillTx/>
                <a:latin typeface="Mark OT"/>
                <a:ea typeface="ＭＳ Ｐゴシック"/>
                <a:cs typeface="+mn-cs"/>
              </a:rPr>
              <a:t>)</a:t>
            </a:r>
          </a:p>
          <a:p>
            <a:pPr marL="639445" marR="0" lvl="1" indent="-2730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2000" b="1" i="0" u="none" strike="noStrike" kern="0" cap="none" spc="0" normalizeH="0" baseline="0" noProof="0" dirty="0">
                <a:ln>
                  <a:noFill/>
                </a:ln>
                <a:solidFill>
                  <a:srgbClr val="0065A2"/>
                </a:solidFill>
                <a:effectLst/>
                <a:uLnTx/>
                <a:uFillTx/>
                <a:latin typeface="Mark OT"/>
                <a:ea typeface="ＭＳ Ｐゴシック"/>
                <a:cs typeface="+mn-cs"/>
              </a:rPr>
              <a:t>Arts: </a:t>
            </a:r>
            <a:r>
              <a:rPr kumimoji="0" lang="en-US" sz="2000" b="1" i="0" u="none" strike="noStrike" kern="0" cap="none" spc="0" normalizeH="0" baseline="0" noProof="0" dirty="0">
                <a:ln>
                  <a:noFill/>
                </a:ln>
                <a:solidFill>
                  <a:srgbClr val="0065A2"/>
                </a:solidFill>
                <a:effectLst/>
                <a:uLnTx/>
                <a:uFillTx/>
                <a:latin typeface="Mark OT"/>
                <a:ea typeface="ＭＳ Ｐゴシック"/>
                <a:cs typeface="+mn-cs"/>
                <a:hlinkClick r:id="rId4"/>
              </a:rPr>
              <a:t>Supplementary Materials</a:t>
            </a:r>
            <a:endParaRPr kumimoji="0" lang="en-US" sz="2000" b="1" i="0" u="none" strike="noStrike" kern="0" cap="none" spc="0" normalizeH="0" baseline="0" noProof="0" dirty="0">
              <a:ln>
                <a:noFill/>
              </a:ln>
              <a:solidFill>
                <a:srgbClr val="0065A2"/>
              </a:solidFill>
              <a:effectLst/>
              <a:uLnTx/>
              <a:uFillTx/>
              <a:latin typeface="Mark OT"/>
              <a:ea typeface="ＭＳ Ｐゴシック"/>
              <a:cs typeface="+mn-cs"/>
            </a:endParaRPr>
          </a:p>
        </p:txBody>
      </p:sp>
    </p:spTree>
    <p:extLst>
      <p:ext uri="{BB962C8B-B14F-4D97-AF65-F5344CB8AC3E}">
        <p14:creationId xmlns:p14="http://schemas.microsoft.com/office/powerpoint/2010/main" val="12466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9205" y="3735455"/>
            <a:ext cx="5658886" cy="412898"/>
          </a:xfrm>
          <a:prstGeom prst="rect">
            <a:avLst/>
          </a:prstGeom>
        </p:spPr>
      </p:pic>
      <p:pic>
        <p:nvPicPr>
          <p:cNvPr id="36" name="Picture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9205" y="3007594"/>
            <a:ext cx="5658885" cy="510363"/>
          </a:xfrm>
          <a:prstGeom prst="rect">
            <a:avLst/>
          </a:prstGeom>
        </p:spPr>
      </p:pic>
      <p:pic>
        <p:nvPicPr>
          <p:cNvPr id="37" name="Picture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9203" y="4990262"/>
            <a:ext cx="5658888" cy="474921"/>
          </a:xfrm>
          <a:prstGeom prst="rect">
            <a:avLst/>
          </a:prstGeom>
        </p:spPr>
      </p:pic>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89203" y="4271262"/>
            <a:ext cx="5658887" cy="501502"/>
          </a:xfrm>
          <a:prstGeom prst="rect">
            <a:avLst/>
          </a:prstGeom>
        </p:spPr>
      </p:pic>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9207" y="2465041"/>
            <a:ext cx="5658884" cy="412898"/>
          </a:xfrm>
          <a:prstGeom prst="rect">
            <a:avLst/>
          </a:prstGeom>
        </p:spPr>
      </p:pic>
      <p:pic>
        <p:nvPicPr>
          <p:cNvPr id="34" name="Picture 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89207" y="1781456"/>
            <a:ext cx="5641373" cy="411642"/>
          </a:xfrm>
          <a:prstGeom prst="rect">
            <a:avLst/>
          </a:prstGeom>
        </p:spPr>
      </p:pic>
      <p:sp>
        <p:nvSpPr>
          <p:cNvPr id="4" name="First &amp; Last Name, Position…"/>
          <p:cNvSpPr txBox="1"/>
          <p:nvPr/>
        </p:nvSpPr>
        <p:spPr>
          <a:xfrm>
            <a:off x="6189207" y="1883518"/>
            <a:ext cx="1107042" cy="2169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ctr"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900" b="1" i="0" u="none" strike="noStrike" kern="0" cap="none" spc="0" normalizeH="0" baseline="0" noProof="0" dirty="0">
                <a:ln>
                  <a:noFill/>
                </a:ln>
                <a:solidFill>
                  <a:srgbClr val="04397A"/>
                </a:solidFill>
                <a:effectLst/>
                <a:uLnTx/>
                <a:uFillTx/>
                <a:latin typeface="Mark OT"/>
                <a:ea typeface="Mark OT Bold"/>
                <a:cs typeface="Mark OT Bold"/>
                <a:sym typeface="Mark OT Bold"/>
              </a:rPr>
              <a:t>APRIL–SEPTEMBER</a:t>
            </a:r>
            <a:endParaRPr kumimoji="0" sz="900" b="1" i="0" u="none" strike="noStrike" kern="0" cap="none" spc="0" normalizeH="0" baseline="0" noProof="0" dirty="0">
              <a:ln>
                <a:noFill/>
              </a:ln>
              <a:solidFill>
                <a:srgbClr val="04397A"/>
              </a:solidFill>
              <a:effectLst/>
              <a:uLnTx/>
              <a:uFillTx/>
              <a:latin typeface="Mark OT"/>
              <a:ea typeface="Mark OT Bold"/>
              <a:cs typeface="Mark OT Bold"/>
              <a:sym typeface="Mark OT Bold"/>
            </a:endParaRPr>
          </a:p>
        </p:txBody>
      </p:sp>
      <p:sp>
        <p:nvSpPr>
          <p:cNvPr id="5" name="Rectangle 4"/>
          <p:cNvSpPr/>
          <p:nvPr/>
        </p:nvSpPr>
        <p:spPr>
          <a:xfrm>
            <a:off x="7647159" y="1888023"/>
            <a:ext cx="3923567" cy="300339"/>
          </a:xfrm>
          <a:prstGeom prst="rect">
            <a:avLst/>
          </a:prstGeom>
        </p:spPr>
        <p:txBody>
          <a:bodyPr wrap="square" lIns="91440" tIns="45720" rIns="91440" bIns="45720" anchor="t">
            <a:spAutoFit/>
          </a:bodyPr>
          <a:lstStyle/>
          <a:p>
            <a:pPr marL="0" marR="0" lvl="0" indent="0" defTabSz="457200" eaLnBrk="1" fontAlgn="auto" latinLnBrk="0" hangingPunct="1">
              <a:lnSpc>
                <a:spcPts val="16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bg1"/>
                </a:solidFill>
                <a:effectLst/>
                <a:uLnTx/>
                <a:uFillTx/>
                <a:latin typeface="Mark OT"/>
              </a:rPr>
              <a:t>Design Project and Prepare </a:t>
            </a:r>
            <a:r>
              <a:rPr lang="en-US" sz="1500" kern="0" dirty="0">
                <a:solidFill>
                  <a:schemeClr val="bg1"/>
                </a:solidFill>
                <a:latin typeface="Mark OT"/>
              </a:rPr>
              <a:t>Application</a:t>
            </a:r>
            <a:endParaRPr lang="en-US" sz="1500" b="0" i="0" u="none" strike="noStrike" kern="0" cap="none" spc="0" normalizeH="0" baseline="0" noProof="0" dirty="0">
              <a:ln>
                <a:noFill/>
              </a:ln>
              <a:solidFill>
                <a:schemeClr val="bg1"/>
              </a:solidFill>
              <a:effectLst/>
              <a:uLnTx/>
              <a:uFillTx/>
              <a:latin typeface="Mark OT"/>
            </a:endParaRPr>
          </a:p>
        </p:txBody>
      </p:sp>
      <p:sp>
        <p:nvSpPr>
          <p:cNvPr id="8" name="First &amp; Last Name, Position…"/>
          <p:cNvSpPr txBox="1"/>
          <p:nvPr/>
        </p:nvSpPr>
        <p:spPr>
          <a:xfrm>
            <a:off x="6189207" y="2505053"/>
            <a:ext cx="1107042" cy="3416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ctr"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900" b="1" i="0" u="none" strike="noStrike" kern="0" cap="none" spc="0" normalizeH="0" baseline="0" noProof="0" dirty="0">
                <a:ln>
                  <a:noFill/>
                </a:ln>
                <a:solidFill>
                  <a:srgbClr val="04397A"/>
                </a:solidFill>
                <a:effectLst/>
                <a:uLnTx/>
                <a:uFillTx/>
                <a:latin typeface="Mark OT"/>
                <a:ea typeface="Mark OT Bold"/>
                <a:cs typeface="Mark OT Bold"/>
                <a:sym typeface="Mark OT Bold"/>
              </a:rPr>
              <a:t>AUGUST–SEPTEMBER</a:t>
            </a:r>
            <a:endParaRPr kumimoji="0" sz="900" b="1" i="0" u="none" strike="noStrike" kern="0" cap="none" spc="0" normalizeH="0" baseline="0" noProof="0" dirty="0">
              <a:ln>
                <a:noFill/>
              </a:ln>
              <a:solidFill>
                <a:srgbClr val="04397A"/>
              </a:solidFill>
              <a:effectLst/>
              <a:uLnTx/>
              <a:uFillTx/>
              <a:latin typeface="Mark OT"/>
              <a:ea typeface="Mark OT Bold"/>
              <a:cs typeface="Mark OT Bold"/>
              <a:sym typeface="Mark OT Bold"/>
            </a:endParaRPr>
          </a:p>
        </p:txBody>
      </p:sp>
      <p:sp>
        <p:nvSpPr>
          <p:cNvPr id="9" name="Rectangle 8"/>
          <p:cNvSpPr/>
          <p:nvPr/>
        </p:nvSpPr>
        <p:spPr>
          <a:xfrm>
            <a:off x="7647158" y="2536140"/>
            <a:ext cx="4183422" cy="297517"/>
          </a:xfrm>
          <a:prstGeom prst="rect">
            <a:avLst/>
          </a:prstGeom>
        </p:spPr>
        <p:txBody>
          <a:bodyPr wrap="square" lIns="91440" tIns="45720" rIns="91440" bIns="45720" anchor="t">
            <a:spAutoFit/>
          </a:bodyPr>
          <a:lstStyle/>
          <a:p>
            <a:pPr marL="0" marR="0" lvl="0" indent="0" defTabSz="457200" eaLnBrk="1" fontAlgn="auto" latinLnBrk="0" hangingPunct="1">
              <a:lnSpc>
                <a:spcPts val="16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bg1"/>
                </a:solidFill>
                <a:effectLst/>
                <a:uLnTx/>
                <a:uFillTx/>
                <a:latin typeface="Mark OT"/>
              </a:rPr>
              <a:t>Campus Deadline  for  PSU  is September 8</a:t>
            </a:r>
            <a:r>
              <a:rPr kumimoji="0" lang="en-US" sz="1500" b="0" i="0" u="none" strike="noStrike" kern="0" cap="none" spc="0" normalizeH="0" baseline="30000" noProof="0" dirty="0">
                <a:ln>
                  <a:noFill/>
                </a:ln>
                <a:solidFill>
                  <a:schemeClr val="bg1"/>
                </a:solidFill>
                <a:effectLst/>
                <a:uLnTx/>
                <a:uFillTx/>
                <a:latin typeface="Mark OT"/>
              </a:rPr>
              <a:t>th</a:t>
            </a:r>
            <a:r>
              <a:rPr kumimoji="0" lang="en-US" sz="1500" b="0" i="0" u="none" strike="noStrike" kern="0" cap="none" spc="0" normalizeH="0" baseline="0" noProof="0" dirty="0">
                <a:ln>
                  <a:noFill/>
                </a:ln>
                <a:solidFill>
                  <a:schemeClr val="bg1"/>
                </a:solidFill>
                <a:effectLst/>
                <a:uLnTx/>
                <a:uFillTx/>
                <a:latin typeface="Mark OT"/>
              </a:rPr>
              <a:t>, 2023 </a:t>
            </a:r>
            <a:endParaRPr lang="en-US" sz="1500" b="0" i="0" u="none" strike="noStrike" kern="0" cap="none" spc="0" normalizeH="0" baseline="0" noProof="0" dirty="0">
              <a:ln>
                <a:noFill/>
              </a:ln>
              <a:solidFill>
                <a:schemeClr val="bg1"/>
              </a:solidFill>
              <a:effectLst/>
              <a:uLnTx/>
              <a:uFillTx/>
              <a:latin typeface="Mark OT"/>
            </a:endParaRPr>
          </a:p>
        </p:txBody>
      </p:sp>
      <p:sp>
        <p:nvSpPr>
          <p:cNvPr id="12" name="First &amp; Last Name, Position…"/>
          <p:cNvSpPr txBox="1"/>
          <p:nvPr/>
        </p:nvSpPr>
        <p:spPr>
          <a:xfrm>
            <a:off x="6100602" y="3136211"/>
            <a:ext cx="1284251" cy="2169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algn="ctr" defTabSz="457200">
              <a:lnSpc>
                <a:spcPct val="90000"/>
              </a:lnSpc>
              <a:spcAft>
                <a:spcPts val="300"/>
              </a:spcAft>
              <a:defRPr>
                <a:solidFill>
                  <a:srgbClr val="FAFFF8"/>
                </a:solidFill>
                <a:latin typeface="Mark OT Bold"/>
                <a:ea typeface="Mark OT Bold"/>
                <a:cs typeface="Mark OT Bold"/>
                <a:sym typeface="Mark OT Bold"/>
              </a:defRPr>
            </a:pPr>
            <a:r>
              <a:rPr lang="en-US" sz="900" b="1" kern="0" dirty="0">
                <a:solidFill>
                  <a:srgbClr val="FF0000"/>
                </a:solidFill>
                <a:latin typeface="Mark OT"/>
                <a:ea typeface="Mark OT Bold"/>
                <a:cs typeface="Mark OT Bold"/>
                <a:sym typeface="Mark OT Bold"/>
              </a:rPr>
              <a:t>OCTOBER 10, 2023</a:t>
            </a:r>
            <a:endParaRPr lang="en-US" sz="900" b="1" i="0" u="none" strike="noStrike" kern="0" cap="none" spc="0" normalizeH="0" baseline="0" noProof="0" dirty="0">
              <a:ln>
                <a:noFill/>
              </a:ln>
              <a:solidFill>
                <a:srgbClr val="FF0000"/>
              </a:solidFill>
              <a:effectLst/>
              <a:uLnTx/>
              <a:uFillTx/>
              <a:latin typeface="Mark OT"/>
              <a:ea typeface="Mark OT Bold"/>
              <a:cs typeface="Mark OT Bold"/>
            </a:endParaRPr>
          </a:p>
        </p:txBody>
      </p:sp>
      <p:sp>
        <p:nvSpPr>
          <p:cNvPr id="13" name="Rectangle 12"/>
          <p:cNvSpPr/>
          <p:nvPr/>
        </p:nvSpPr>
        <p:spPr>
          <a:xfrm>
            <a:off x="7647158" y="3052111"/>
            <a:ext cx="3710916" cy="505523"/>
          </a:xfrm>
          <a:prstGeom prst="rect">
            <a:avLst/>
          </a:prstGeom>
        </p:spPr>
        <p:txBody>
          <a:bodyPr wrap="square" lIns="91440" tIns="45720" rIns="91440" bIns="45720" anchor="t">
            <a:spAutoFit/>
          </a:bodyPr>
          <a:lstStyle/>
          <a:p>
            <a:pPr marL="0" marR="0" lvl="0" indent="0" defTabSz="457200" eaLnBrk="1" fontAlgn="auto" latinLnBrk="0" hangingPunct="1">
              <a:lnSpc>
                <a:spcPts val="16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bg1"/>
                </a:solidFill>
                <a:effectLst/>
                <a:uLnTx/>
                <a:uFillTx/>
                <a:latin typeface="Mark OT"/>
              </a:rPr>
              <a:t>National Application Deadline, due by 5:00 p.m. ET</a:t>
            </a:r>
            <a:endParaRPr lang="en-US" sz="1500" b="0" i="0" u="none" strike="noStrike" kern="0" cap="none" spc="0" normalizeH="0" baseline="0" noProof="0" dirty="0">
              <a:ln>
                <a:noFill/>
              </a:ln>
              <a:solidFill>
                <a:schemeClr val="bg1"/>
              </a:solidFill>
              <a:effectLst/>
              <a:uLnTx/>
              <a:uFillTx/>
              <a:latin typeface="Mark OT"/>
            </a:endParaRPr>
          </a:p>
        </p:txBody>
      </p:sp>
      <p:sp>
        <p:nvSpPr>
          <p:cNvPr id="20" name="First &amp; Last Name, Position…"/>
          <p:cNvSpPr txBox="1"/>
          <p:nvPr/>
        </p:nvSpPr>
        <p:spPr>
          <a:xfrm>
            <a:off x="6286672" y="4461900"/>
            <a:ext cx="1107042" cy="2169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ctr"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900" b="1" i="0" u="none" strike="noStrike" kern="0" cap="none" spc="0" normalizeH="0" baseline="0" noProof="0" dirty="0">
                <a:ln>
                  <a:noFill/>
                </a:ln>
                <a:solidFill>
                  <a:srgbClr val="04397A"/>
                </a:solidFill>
                <a:effectLst/>
                <a:uLnTx/>
                <a:uFillTx/>
                <a:latin typeface="Mark OT"/>
                <a:ea typeface="Mark OT Bold"/>
                <a:cs typeface="Mark OT Bold"/>
                <a:sym typeface="Mark OT Bold"/>
              </a:rPr>
              <a:t>JANUARY–MAY</a:t>
            </a:r>
            <a:endParaRPr kumimoji="0" sz="900" b="1" i="0" u="none" strike="noStrike" kern="0" cap="none" spc="0" normalizeH="0" baseline="0" noProof="0" dirty="0">
              <a:ln>
                <a:noFill/>
              </a:ln>
              <a:solidFill>
                <a:srgbClr val="04397A"/>
              </a:solidFill>
              <a:effectLst/>
              <a:uLnTx/>
              <a:uFillTx/>
              <a:latin typeface="Mark OT"/>
              <a:ea typeface="Mark OT Bold"/>
              <a:cs typeface="Mark OT Bold"/>
              <a:sym typeface="Mark OT Bold"/>
            </a:endParaRPr>
          </a:p>
        </p:txBody>
      </p:sp>
      <p:sp>
        <p:nvSpPr>
          <p:cNvPr id="21" name="Rectangle 20"/>
          <p:cNvSpPr/>
          <p:nvPr/>
        </p:nvSpPr>
        <p:spPr>
          <a:xfrm>
            <a:off x="7647158" y="4315778"/>
            <a:ext cx="4083055" cy="505523"/>
          </a:xfrm>
          <a:prstGeom prst="rect">
            <a:avLst/>
          </a:prstGeom>
        </p:spPr>
        <p:txBody>
          <a:bodyPr wrap="square" lIns="91440" tIns="45720" rIns="91440" bIns="45720" anchor="t">
            <a:spAutoFit/>
          </a:bodyPr>
          <a:lstStyle/>
          <a:p>
            <a:pPr defTabSz="457200">
              <a:lnSpc>
                <a:spcPts val="1600"/>
              </a:lnSpc>
              <a:defRPr/>
            </a:pPr>
            <a:r>
              <a:rPr kumimoji="0" lang="en-US" sz="1500" b="0" i="0" u="none" strike="noStrike" kern="0" cap="none" spc="0" normalizeH="0" baseline="0" noProof="0" dirty="0">
                <a:ln>
                  <a:noFill/>
                </a:ln>
                <a:solidFill>
                  <a:schemeClr val="bg1"/>
                </a:solidFill>
                <a:effectLst/>
                <a:uLnTx/>
                <a:uFillTx/>
                <a:latin typeface="Mark OT"/>
              </a:rPr>
              <a:t>Host Country Review: Fulbright Commissions</a:t>
            </a:r>
            <a:r>
              <a:rPr kumimoji="0" lang="en-US" sz="1500" b="0" i="0" u="none" strike="noStrike" kern="0" cap="none" spc="0" normalizeH="0" noProof="0" dirty="0">
                <a:ln>
                  <a:noFill/>
                </a:ln>
                <a:solidFill>
                  <a:schemeClr val="bg1"/>
                </a:solidFill>
                <a:effectLst/>
                <a:uLnTx/>
                <a:uFillTx/>
                <a:latin typeface="Mark OT"/>
              </a:rPr>
              <a:t> and/or U.S. </a:t>
            </a:r>
            <a:r>
              <a:rPr kumimoji="0" lang="en-US" sz="1500" b="0" i="0" u="none" strike="noStrike" kern="0" cap="none" spc="0" normalizeH="0" baseline="0" noProof="0" dirty="0">
                <a:ln>
                  <a:noFill/>
                </a:ln>
                <a:solidFill>
                  <a:schemeClr val="bg1"/>
                </a:solidFill>
                <a:effectLst/>
                <a:uLnTx/>
                <a:uFillTx/>
                <a:latin typeface="Mark OT"/>
              </a:rPr>
              <a:t>Embassy</a:t>
            </a:r>
            <a:r>
              <a:rPr lang="en-US" sz="1500" kern="0" dirty="0">
                <a:solidFill>
                  <a:schemeClr val="bg1"/>
                </a:solidFill>
                <a:latin typeface="Mark OT"/>
              </a:rPr>
              <a:t> </a:t>
            </a:r>
            <a:endParaRPr kumimoji="0" lang="en-US" sz="1600" b="0" i="0" u="none" strike="noStrike" kern="0" cap="none" spc="0" normalizeH="0" baseline="0" noProof="0" dirty="0">
              <a:ln>
                <a:noFill/>
              </a:ln>
              <a:solidFill>
                <a:schemeClr val="bg1"/>
              </a:solidFill>
              <a:effectLst/>
              <a:uLnTx/>
              <a:uFillTx/>
              <a:latin typeface="Mark OT"/>
            </a:endParaRPr>
          </a:p>
        </p:txBody>
      </p:sp>
      <p:sp>
        <p:nvSpPr>
          <p:cNvPr id="24" name="First &amp; Last Name, Position…"/>
          <p:cNvSpPr txBox="1"/>
          <p:nvPr/>
        </p:nvSpPr>
        <p:spPr>
          <a:xfrm>
            <a:off x="6286672" y="5092296"/>
            <a:ext cx="1107042" cy="2169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ctr"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900" b="1" i="0" u="none" strike="noStrike" kern="0" cap="none" spc="0" normalizeH="0" baseline="0" noProof="0" dirty="0">
                <a:ln>
                  <a:noFill/>
                </a:ln>
                <a:solidFill>
                  <a:srgbClr val="04397A"/>
                </a:solidFill>
                <a:effectLst/>
                <a:uLnTx/>
                <a:uFillTx/>
                <a:latin typeface="Mark OT"/>
                <a:ea typeface="Mark OT Bold"/>
                <a:cs typeface="Mark OT Bold"/>
                <a:sym typeface="Mark OT Bold"/>
              </a:rPr>
              <a:t>MARCH–JUNE</a:t>
            </a:r>
            <a:endParaRPr kumimoji="0" sz="900" b="1" i="0" u="none" strike="noStrike" kern="0" cap="none" spc="0" normalizeH="0" baseline="0" noProof="0" dirty="0">
              <a:ln>
                <a:noFill/>
              </a:ln>
              <a:solidFill>
                <a:srgbClr val="04397A"/>
              </a:solidFill>
              <a:effectLst/>
              <a:uLnTx/>
              <a:uFillTx/>
              <a:latin typeface="Mark OT"/>
              <a:ea typeface="Mark OT Bold"/>
              <a:cs typeface="Mark OT Bold"/>
              <a:sym typeface="Mark OT Bold"/>
            </a:endParaRPr>
          </a:p>
        </p:txBody>
      </p:sp>
      <p:sp>
        <p:nvSpPr>
          <p:cNvPr id="25" name="Rectangle 24"/>
          <p:cNvSpPr/>
          <p:nvPr/>
        </p:nvSpPr>
        <p:spPr>
          <a:xfrm>
            <a:off x="7647158" y="4990476"/>
            <a:ext cx="4021032" cy="505523"/>
          </a:xfrm>
          <a:prstGeom prst="rect">
            <a:avLst/>
          </a:prstGeom>
        </p:spPr>
        <p:txBody>
          <a:bodyPr wrap="square" lIns="91440" tIns="45720" rIns="91440" bIns="45720" anchor="t">
            <a:spAutoFit/>
          </a:bodyPr>
          <a:lstStyle/>
          <a:p>
            <a:pPr defTabSz="457200">
              <a:lnSpc>
                <a:spcPts val="1600"/>
              </a:lnSpc>
              <a:defRPr/>
            </a:pPr>
            <a:r>
              <a:rPr kumimoji="0" lang="en-US" sz="1500" b="0" i="0" u="none" strike="noStrike" kern="0" cap="none" spc="0" normalizeH="0" baseline="0" noProof="0" dirty="0">
                <a:ln>
                  <a:noFill/>
                </a:ln>
                <a:solidFill>
                  <a:schemeClr val="bg1"/>
                </a:solidFill>
                <a:effectLst/>
                <a:uLnTx/>
                <a:uFillTx/>
                <a:latin typeface="Mark OT"/>
              </a:rPr>
              <a:t>Final</a:t>
            </a:r>
            <a:r>
              <a:rPr kumimoji="0" lang="en-US" sz="1500" b="0" i="0" u="none" strike="noStrike" kern="0" cap="none" spc="0" normalizeH="0" noProof="0" dirty="0">
                <a:ln>
                  <a:noFill/>
                </a:ln>
                <a:solidFill>
                  <a:schemeClr val="bg1"/>
                </a:solidFill>
                <a:effectLst/>
                <a:uLnTx/>
                <a:uFillTx/>
                <a:latin typeface="Mark OT"/>
              </a:rPr>
              <a:t> Selection and </a:t>
            </a:r>
            <a:r>
              <a:rPr kumimoji="0" lang="en-US" sz="1500" b="0" i="0" u="none" strike="noStrike" kern="0" cap="none" spc="0" normalizeH="0" baseline="0" noProof="0" dirty="0">
                <a:ln>
                  <a:noFill/>
                </a:ln>
                <a:solidFill>
                  <a:schemeClr val="bg1"/>
                </a:solidFill>
                <a:effectLst/>
                <a:uLnTx/>
                <a:uFillTx/>
                <a:latin typeface="Mark OT"/>
              </a:rPr>
              <a:t>Notification: Fulbright Foreign Scholarship Board</a:t>
            </a:r>
            <a:r>
              <a:rPr lang="en-US" sz="1500" kern="0" dirty="0">
                <a:solidFill>
                  <a:schemeClr val="bg1"/>
                </a:solidFill>
                <a:latin typeface="Mark OT"/>
              </a:rPr>
              <a:t> </a:t>
            </a:r>
            <a:endParaRPr lang="en-US" sz="1500" b="0" i="0" u="none" strike="noStrike" kern="0" cap="none" spc="0" normalizeH="0" baseline="0" noProof="0" dirty="0">
              <a:ln>
                <a:noFill/>
              </a:ln>
              <a:solidFill>
                <a:schemeClr val="bg1"/>
              </a:solidFill>
              <a:effectLst/>
              <a:uLnTx/>
              <a:uFillTx/>
              <a:latin typeface="Mark OT"/>
            </a:endParaRPr>
          </a:p>
        </p:txBody>
      </p:sp>
      <p:sp>
        <p:nvSpPr>
          <p:cNvPr id="26" name="Presentation Name…"/>
          <p:cNvSpPr txBox="1"/>
          <p:nvPr/>
        </p:nvSpPr>
        <p:spPr>
          <a:xfrm>
            <a:off x="6091399" y="941376"/>
            <a:ext cx="5770593" cy="597087"/>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0" cap="none" spc="0" normalizeH="0" baseline="0" noProof="0" dirty="0">
                <a:ln>
                  <a:noFill/>
                </a:ln>
                <a:solidFill>
                  <a:srgbClr val="0065A2"/>
                </a:solidFill>
                <a:effectLst/>
                <a:uLnTx/>
                <a:uFillTx/>
                <a:latin typeface="Mark OT"/>
                <a:ea typeface="Mark OT Bold"/>
                <a:cs typeface="Mark OT Bold"/>
                <a:sym typeface="Mark OT Bold"/>
              </a:rPr>
              <a:t>Application Timeline</a:t>
            </a: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29" name="First &amp; Last Name, Position…"/>
          <p:cNvSpPr txBox="1"/>
          <p:nvPr/>
        </p:nvSpPr>
        <p:spPr>
          <a:xfrm>
            <a:off x="6286672" y="3769481"/>
            <a:ext cx="1107042" cy="3416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algn="ctr"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900" b="1" i="0" u="none" strike="noStrike" kern="0" cap="none" spc="0" normalizeH="0" baseline="0" noProof="0" dirty="0">
                <a:ln>
                  <a:noFill/>
                </a:ln>
                <a:solidFill>
                  <a:srgbClr val="04397A"/>
                </a:solidFill>
                <a:effectLst/>
                <a:uLnTx/>
                <a:uFillTx/>
                <a:latin typeface="Mark OT"/>
                <a:ea typeface="Mark OT Bold"/>
                <a:cs typeface="Mark OT Bold"/>
                <a:sym typeface="Mark OT Bold"/>
              </a:rPr>
              <a:t>NOVEMBER–DECEMBER</a:t>
            </a:r>
            <a:endParaRPr kumimoji="0" sz="900" b="1" i="0" u="none" strike="noStrike" kern="0" cap="none" spc="0" normalizeH="0" baseline="0" noProof="0" dirty="0">
              <a:ln>
                <a:noFill/>
              </a:ln>
              <a:solidFill>
                <a:srgbClr val="04397A"/>
              </a:solidFill>
              <a:effectLst/>
              <a:uLnTx/>
              <a:uFillTx/>
              <a:latin typeface="Mark OT"/>
              <a:ea typeface="Mark OT Bold"/>
              <a:cs typeface="Mark OT Bold"/>
              <a:sym typeface="Mark OT Bold"/>
            </a:endParaRPr>
          </a:p>
        </p:txBody>
      </p:sp>
      <p:sp>
        <p:nvSpPr>
          <p:cNvPr id="30" name="Rectangle 29"/>
          <p:cNvSpPr/>
          <p:nvPr/>
        </p:nvSpPr>
        <p:spPr>
          <a:xfrm>
            <a:off x="7647158" y="3791707"/>
            <a:ext cx="4083055" cy="297517"/>
          </a:xfrm>
          <a:prstGeom prst="rect">
            <a:avLst/>
          </a:prstGeom>
        </p:spPr>
        <p:txBody>
          <a:bodyPr wrap="square" lIns="91440" tIns="45720" rIns="91440" bIns="45720" anchor="t">
            <a:spAutoFit/>
          </a:bodyPr>
          <a:lstStyle/>
          <a:p>
            <a:pPr marL="0" marR="0" lvl="0" indent="0" defTabSz="457200" eaLnBrk="1" fontAlgn="auto" latinLnBrk="0" hangingPunct="1">
              <a:lnSpc>
                <a:spcPts val="16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bg1"/>
                </a:solidFill>
                <a:effectLst/>
                <a:uLnTx/>
                <a:uFillTx/>
                <a:latin typeface="Mark OT"/>
              </a:rPr>
              <a:t>U.S. Review: National Screening Committees</a:t>
            </a:r>
          </a:p>
        </p:txBody>
      </p:sp>
      <p:sp>
        <p:nvSpPr>
          <p:cNvPr id="23" name="Presentation Name…">
            <a:extLst>
              <a:ext uri="{FF2B5EF4-FFF2-40B4-BE49-F238E27FC236}">
                <a16:creationId xmlns:a16="http://schemas.microsoft.com/office/drawing/2014/main" id="{86D5E75D-24CD-459B-81F2-B6E20634921E}"/>
              </a:ext>
            </a:extLst>
          </p:cNvPr>
          <p:cNvSpPr txBox="1"/>
          <p:nvPr/>
        </p:nvSpPr>
        <p:spPr>
          <a:xfrm>
            <a:off x="320164" y="966871"/>
            <a:ext cx="4397609" cy="59708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0" cap="none" spc="0" normalizeH="0" baseline="0" noProof="0" dirty="0">
                <a:ln>
                  <a:noFill/>
                </a:ln>
                <a:solidFill>
                  <a:srgbClr val="0065A2"/>
                </a:solidFill>
                <a:effectLst/>
                <a:uLnTx/>
                <a:uFillTx/>
                <a:latin typeface="Mark OT"/>
                <a:ea typeface="Mark OT Bold"/>
                <a:cs typeface="Mark OT Bold"/>
                <a:sym typeface="Mark OT Bold"/>
              </a:rPr>
              <a:t>Award Benefits</a:t>
            </a: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27" name="First &amp; Last Name, Position…">
            <a:extLst>
              <a:ext uri="{FF2B5EF4-FFF2-40B4-BE49-F238E27FC236}">
                <a16:creationId xmlns:a16="http://schemas.microsoft.com/office/drawing/2014/main" id="{CD4107CC-E51D-48CE-8B35-B240C3A7AE22}"/>
              </a:ext>
            </a:extLst>
          </p:cNvPr>
          <p:cNvSpPr txBox="1"/>
          <p:nvPr/>
        </p:nvSpPr>
        <p:spPr>
          <a:xfrm>
            <a:off x="174356" y="1636129"/>
            <a:ext cx="3426451" cy="3970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2200" b="1" i="0" u="none" strike="noStrike" kern="0" cap="none" spc="0" normalizeH="0" baseline="0" noProof="0" dirty="0">
                <a:ln>
                  <a:noFill/>
                </a:ln>
                <a:solidFill>
                  <a:srgbClr val="0065A2"/>
                </a:solidFill>
                <a:effectLst/>
                <a:uLnTx/>
                <a:uFillTx/>
                <a:latin typeface="Mark OT"/>
                <a:ea typeface="Mark OT Bold"/>
                <a:cs typeface="Mark OT Bold"/>
                <a:sym typeface="Mark OT Bold"/>
              </a:rPr>
              <a:t>Pre-Grant &amp; In-Country</a:t>
            </a:r>
            <a:endParaRPr kumimoji="0" sz="2200" b="1"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28" name="First &amp; Last Name, Position…">
            <a:extLst>
              <a:ext uri="{FF2B5EF4-FFF2-40B4-BE49-F238E27FC236}">
                <a16:creationId xmlns:a16="http://schemas.microsoft.com/office/drawing/2014/main" id="{0EC4EDEB-3D88-46F6-96DA-AAEA0A952C38}"/>
              </a:ext>
            </a:extLst>
          </p:cNvPr>
          <p:cNvSpPr txBox="1"/>
          <p:nvPr/>
        </p:nvSpPr>
        <p:spPr>
          <a:xfrm>
            <a:off x="119069" y="2054161"/>
            <a:ext cx="3426452" cy="355994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marL="0" marR="0" lvl="0" indent="0" defTabSz="457200" eaLnBrk="1" fontAlgn="auto" latinLnBrk="0" hangingPunct="1">
              <a:lnSpc>
                <a:spcPct val="100000"/>
              </a:lnSpc>
              <a:spcBef>
                <a:spcPts val="1000"/>
              </a:spcBef>
              <a:spcAft>
                <a:spcPts val="0"/>
              </a:spcAft>
              <a:buClrTx/>
              <a:buSzPct val="120000"/>
              <a:buFontTx/>
              <a:buBlip>
                <a:blip r:embed="rId8"/>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Round-trip airfare</a:t>
            </a:r>
          </a:p>
          <a:p>
            <a:pPr marL="0" marR="0" lvl="0" indent="0" defTabSz="457200" eaLnBrk="1" fontAlgn="auto" latinLnBrk="0" hangingPunct="1">
              <a:lnSpc>
                <a:spcPct val="100000"/>
              </a:lnSpc>
              <a:spcBef>
                <a:spcPts val="1000"/>
              </a:spcBef>
              <a:spcAft>
                <a:spcPts val="0"/>
              </a:spcAft>
              <a:buClrTx/>
              <a:buSzPct val="120000"/>
              <a:buFontTx/>
              <a:buBlip>
                <a:blip r:embed="rId8"/>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Monthly stipend*</a:t>
            </a:r>
          </a:p>
          <a:p>
            <a:pPr marL="0" marR="0" lvl="0" indent="0" defTabSz="457200" eaLnBrk="1" fontAlgn="auto" latinLnBrk="0" hangingPunct="1">
              <a:lnSpc>
                <a:spcPct val="100000"/>
              </a:lnSpc>
              <a:spcBef>
                <a:spcPts val="1000"/>
              </a:spcBef>
              <a:spcAft>
                <a:spcPts val="0"/>
              </a:spcAft>
              <a:buClrTx/>
              <a:buSzPct val="120000"/>
              <a:buFontTx/>
              <a:buBlip>
                <a:blip r:embed="rId8"/>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Accident and sickness benefits</a:t>
            </a:r>
          </a:p>
          <a:p>
            <a:pPr marL="0" marR="0" lvl="0" indent="0" defTabSz="457200" eaLnBrk="1" fontAlgn="auto" latinLnBrk="0" hangingPunct="1">
              <a:lnSpc>
                <a:spcPct val="100000"/>
              </a:lnSpc>
              <a:spcBef>
                <a:spcPts val="1000"/>
              </a:spcBef>
              <a:spcAft>
                <a:spcPts val="0"/>
              </a:spcAft>
              <a:buClrTx/>
              <a:buSzPct val="120000"/>
              <a:buFontTx/>
              <a:buBlip>
                <a:blip r:embed="rId8"/>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Online TESOL Fundamentals Course (ETA only)</a:t>
            </a:r>
          </a:p>
          <a:p>
            <a:pPr marL="0" marR="0" lvl="0" indent="0" defTabSz="457200" eaLnBrk="1" fontAlgn="auto" latinLnBrk="0" hangingPunct="1">
              <a:lnSpc>
                <a:spcPct val="100000"/>
              </a:lnSpc>
              <a:spcBef>
                <a:spcPts val="1000"/>
              </a:spcBef>
              <a:spcAft>
                <a:spcPts val="0"/>
              </a:spcAft>
              <a:buClrTx/>
              <a:buSzPct val="120000"/>
              <a:buFontTx/>
              <a:buBlip>
                <a:blip r:embed="rId8"/>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Other </a:t>
            </a:r>
            <a:r>
              <a:rPr kumimoji="0" lang="en-US" sz="1600" b="1" i="1" u="none" strike="noStrike" kern="0" cap="none" spc="0" normalizeH="0" baseline="0" noProof="0" dirty="0">
                <a:ln>
                  <a:noFill/>
                </a:ln>
                <a:solidFill>
                  <a:srgbClr val="0065A2"/>
                </a:solidFill>
                <a:effectLst/>
                <a:uLnTx/>
                <a:uFillTx/>
                <a:latin typeface="Mark OT"/>
                <a:ea typeface="Mark OT Light"/>
                <a:cs typeface="Mark OT Light"/>
                <a:sym typeface="Mark OT Light"/>
              </a:rPr>
              <a:t>possible</a:t>
            </a: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benefits*</a:t>
            </a:r>
          </a:p>
          <a:p>
            <a:pPr marL="0" marR="0" lvl="0" indent="0" defTabSz="45720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 Support for dependents</a:t>
            </a:r>
          </a:p>
          <a:p>
            <a:pPr marL="0" marR="0" lvl="0" indent="0" defTabSz="45720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 Research allowance</a:t>
            </a:r>
          </a:p>
          <a:p>
            <a:pPr marL="0" marR="0" lvl="0" indent="0" defTabSz="45720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 Tuition</a:t>
            </a:r>
          </a:p>
          <a:p>
            <a:pPr marL="0" marR="0" lvl="0" indent="0" defTabSz="45720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 Language lessons</a:t>
            </a:r>
          </a:p>
          <a:p>
            <a:pPr marL="0" marR="0" lvl="0" indent="0" defTabSz="45720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 Enhancement activities</a:t>
            </a:r>
          </a:p>
          <a:p>
            <a:pPr marL="0" marR="0" lvl="0" indent="0" defTabSz="457200" eaLnBrk="1" fontAlgn="auto" latinLnBrk="0" hangingPunct="1">
              <a:lnSpc>
                <a:spcPct val="100000"/>
              </a:lnSpc>
              <a:spcBef>
                <a:spcPts val="0"/>
              </a:spcBef>
              <a:spcAft>
                <a:spcPts val="0"/>
              </a:spcAft>
              <a:buClrTx/>
              <a:buSzPct val="120000"/>
              <a:buFontTx/>
              <a:buNone/>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 Disability-related accommodations</a:t>
            </a:r>
          </a:p>
        </p:txBody>
      </p:sp>
      <p:pic>
        <p:nvPicPr>
          <p:cNvPr id="31" name="Picture 30">
            <a:extLst>
              <a:ext uri="{FF2B5EF4-FFF2-40B4-BE49-F238E27FC236}">
                <a16:creationId xmlns:a16="http://schemas.microsoft.com/office/drawing/2014/main" id="{58DF0992-D174-44DA-9F10-49AC2CD37BC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36558" y="1871956"/>
            <a:ext cx="19050" cy="3403600"/>
          </a:xfrm>
          <a:prstGeom prst="rect">
            <a:avLst/>
          </a:prstGeom>
        </p:spPr>
      </p:pic>
      <p:sp>
        <p:nvSpPr>
          <p:cNvPr id="32" name="First &amp; Last Name, Position…">
            <a:extLst>
              <a:ext uri="{FF2B5EF4-FFF2-40B4-BE49-F238E27FC236}">
                <a16:creationId xmlns:a16="http://schemas.microsoft.com/office/drawing/2014/main" id="{70CA91BC-0AF0-4D1D-AE3F-65D20D92C04F}"/>
              </a:ext>
            </a:extLst>
          </p:cNvPr>
          <p:cNvSpPr txBox="1"/>
          <p:nvPr/>
        </p:nvSpPr>
        <p:spPr>
          <a:xfrm>
            <a:off x="3648853" y="1644888"/>
            <a:ext cx="3426451" cy="3970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marL="0" marR="0" lvl="0" indent="0" defTabSz="457200" eaLnBrk="1" fontAlgn="auto" latinLnBrk="0" hangingPunct="1">
              <a:lnSpc>
                <a:spcPct val="90000"/>
              </a:lnSpc>
              <a:spcBef>
                <a:spcPts val="0"/>
              </a:spcBef>
              <a:spcAft>
                <a:spcPts val="300"/>
              </a:spcAft>
              <a:buClrTx/>
              <a:buSzTx/>
              <a:buFontTx/>
              <a:buNone/>
              <a:tabLst/>
              <a:defRPr>
                <a:solidFill>
                  <a:srgbClr val="FAFFF8"/>
                </a:solidFill>
                <a:latin typeface="Mark OT Bold"/>
                <a:ea typeface="Mark OT Bold"/>
                <a:cs typeface="Mark OT Bold"/>
                <a:sym typeface="Mark OT Bold"/>
              </a:defRPr>
            </a:pPr>
            <a:r>
              <a:rPr kumimoji="0" lang="en-US" sz="2200" b="1" i="0" u="none" strike="noStrike" kern="0" cap="none" spc="0" normalizeH="0" baseline="0" noProof="0" dirty="0">
                <a:ln>
                  <a:noFill/>
                </a:ln>
                <a:solidFill>
                  <a:srgbClr val="0065A2"/>
                </a:solidFill>
                <a:effectLst/>
                <a:uLnTx/>
                <a:uFillTx/>
                <a:latin typeface="Mark OT"/>
                <a:ea typeface="Mark OT Bold"/>
                <a:cs typeface="Mark OT Bold"/>
                <a:sym typeface="Mark OT Bold"/>
              </a:rPr>
              <a:t>Post-Grant</a:t>
            </a:r>
            <a:endParaRPr kumimoji="0" sz="2200" b="1"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39" name="First &amp; Last Name, Position…">
            <a:extLst>
              <a:ext uri="{FF2B5EF4-FFF2-40B4-BE49-F238E27FC236}">
                <a16:creationId xmlns:a16="http://schemas.microsoft.com/office/drawing/2014/main" id="{FC104793-887F-44C6-97B0-B7F8FF2087E9}"/>
              </a:ext>
            </a:extLst>
          </p:cNvPr>
          <p:cNvSpPr txBox="1"/>
          <p:nvPr/>
        </p:nvSpPr>
        <p:spPr>
          <a:xfrm>
            <a:off x="3436558" y="2191035"/>
            <a:ext cx="2654841" cy="331372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marL="0" marR="0" lvl="0" indent="0" defTabSz="457200" eaLnBrk="1" fontAlgn="auto" latinLnBrk="0" hangingPunct="1">
              <a:lnSpc>
                <a:spcPct val="100000"/>
              </a:lnSpc>
              <a:spcBef>
                <a:spcPts val="1000"/>
              </a:spcBef>
              <a:spcAft>
                <a:spcPts val="0"/>
              </a:spcAft>
              <a:buClrTx/>
              <a:buSzPct val="120000"/>
              <a:buFontTx/>
              <a:buBlip>
                <a:blip r:embed="rId8"/>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The Fulbright network of alumni</a:t>
            </a:r>
          </a:p>
          <a:p>
            <a:pPr marL="0" marR="0" lvl="0" indent="0" defTabSz="457200" eaLnBrk="1" fontAlgn="auto" latinLnBrk="0" hangingPunct="1">
              <a:lnSpc>
                <a:spcPct val="100000"/>
              </a:lnSpc>
              <a:spcBef>
                <a:spcPts val="1000"/>
              </a:spcBef>
              <a:spcAft>
                <a:spcPts val="0"/>
              </a:spcAft>
              <a:buClrTx/>
              <a:buSzPct val="120000"/>
              <a:buFontTx/>
              <a:buBlip>
                <a:blip r:embed="rId8"/>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State Department’s alumni website</a:t>
            </a:r>
          </a:p>
          <a:p>
            <a:pPr marL="0" marR="0" lvl="0" indent="0" defTabSz="457200" eaLnBrk="1" fontAlgn="auto" latinLnBrk="0" hangingPunct="1">
              <a:lnSpc>
                <a:spcPct val="100000"/>
              </a:lnSpc>
              <a:spcBef>
                <a:spcPts val="1000"/>
              </a:spcBef>
              <a:spcAft>
                <a:spcPts val="0"/>
              </a:spcAft>
              <a:buClrTx/>
              <a:buSzPct val="120000"/>
              <a:buFontTx/>
              <a:buBlip>
                <a:blip r:embed="rId8"/>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Eligible for 12 months of noncompetitive eligibility (NCE) hiring status within the federal government</a:t>
            </a:r>
          </a:p>
          <a:p>
            <a:pPr marL="0" marR="0" lvl="0" indent="0" defTabSz="457200" eaLnBrk="1" fontAlgn="auto" latinLnBrk="0" hangingPunct="1">
              <a:lnSpc>
                <a:spcPct val="100000"/>
              </a:lnSpc>
              <a:spcBef>
                <a:spcPts val="1000"/>
              </a:spcBef>
              <a:spcAft>
                <a:spcPts val="0"/>
              </a:spcAft>
              <a:buClrTx/>
              <a:buSzPct val="120000"/>
              <a:buFontTx/>
              <a:buBlip>
                <a:blip r:embed="rId8"/>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Lifetime Fulbright email address</a:t>
            </a:r>
          </a:p>
          <a:p>
            <a:pPr marL="0" marR="0" lvl="0" indent="0" defTabSz="457200" eaLnBrk="1" fontAlgn="auto" latinLnBrk="0" hangingPunct="1">
              <a:lnSpc>
                <a:spcPct val="100000"/>
              </a:lnSpc>
              <a:spcBef>
                <a:spcPts val="1000"/>
              </a:spcBef>
              <a:spcAft>
                <a:spcPts val="0"/>
              </a:spcAft>
              <a:buClrTx/>
              <a:buSzPct val="120000"/>
              <a:buFontTx/>
              <a:buBlip>
                <a:blip r:embed="rId8"/>
              </a:buBlip>
              <a:tabLst/>
              <a:defRPr>
                <a:solidFill>
                  <a:srgbClr val="FAFFF8"/>
                </a:solidFill>
                <a:latin typeface="Mark OT Light"/>
                <a:ea typeface="Mark OT Light"/>
                <a:cs typeface="Mark OT Light"/>
                <a:sym typeface="Mark OT Light"/>
              </a:defRPr>
            </a:pPr>
            <a:r>
              <a:rPr kumimoji="0" lang="en-US" sz="1600" b="0" i="0" u="none" strike="noStrike" kern="0" cap="none" spc="0" normalizeH="0" baseline="0" noProof="0" dirty="0">
                <a:ln>
                  <a:noFill/>
                </a:ln>
                <a:solidFill>
                  <a:srgbClr val="0065A2"/>
                </a:solidFill>
                <a:effectLst/>
                <a:uLnTx/>
                <a:uFillTx/>
                <a:latin typeface="Mark OT"/>
                <a:ea typeface="Mark OT Light"/>
                <a:cs typeface="Mark OT Light"/>
                <a:sym typeface="Mark OT Light"/>
              </a:rPr>
              <a:t> Fulbright Association</a:t>
            </a:r>
          </a:p>
        </p:txBody>
      </p:sp>
    </p:spTree>
    <p:extLst>
      <p:ext uri="{BB962C8B-B14F-4D97-AF65-F5344CB8AC3E}">
        <p14:creationId xmlns:p14="http://schemas.microsoft.com/office/powerpoint/2010/main" val="146658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7E8DC-2BBB-EA98-717A-E42BB43DC729}"/>
              </a:ext>
            </a:extLst>
          </p:cNvPr>
          <p:cNvPicPr>
            <a:picLocks noChangeAspect="1"/>
          </p:cNvPicPr>
          <p:nvPr/>
        </p:nvPicPr>
        <p:blipFill>
          <a:blip r:embed="rId3"/>
          <a:stretch>
            <a:fillRect/>
          </a:stretch>
        </p:blipFill>
        <p:spPr>
          <a:xfrm>
            <a:off x="0" y="0"/>
            <a:ext cx="12192000" cy="7439186"/>
          </a:xfrm>
          <a:prstGeom prst="rect">
            <a:avLst/>
          </a:prstGeom>
        </p:spPr>
      </p:pic>
    </p:spTree>
    <p:extLst>
      <p:ext uri="{BB962C8B-B14F-4D97-AF65-F5344CB8AC3E}">
        <p14:creationId xmlns:p14="http://schemas.microsoft.com/office/powerpoint/2010/main" val="202630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2F5F-D4C9-A16B-C1D9-DCCCF7DEFAB0}"/>
              </a:ext>
            </a:extLst>
          </p:cNvPr>
          <p:cNvPicPr>
            <a:picLocks noChangeAspect="1"/>
          </p:cNvPicPr>
          <p:nvPr/>
        </p:nvPicPr>
        <p:blipFill>
          <a:blip r:embed="rId2"/>
          <a:stretch>
            <a:fillRect/>
          </a:stretch>
        </p:blipFill>
        <p:spPr>
          <a:xfrm>
            <a:off x="0" y="25298"/>
            <a:ext cx="12192000" cy="6807404"/>
          </a:xfrm>
          <a:prstGeom prst="rect">
            <a:avLst/>
          </a:prstGeom>
        </p:spPr>
      </p:pic>
    </p:spTree>
    <p:extLst>
      <p:ext uri="{BB962C8B-B14F-4D97-AF65-F5344CB8AC3E}">
        <p14:creationId xmlns:p14="http://schemas.microsoft.com/office/powerpoint/2010/main" val="113447648"/>
      </p:ext>
    </p:extLst>
  </p:cSld>
  <p:clrMapOvr>
    <a:masterClrMapping/>
  </p:clrMapOvr>
</p:sld>
</file>

<file path=ppt/theme/theme1.xml><?xml version="1.0" encoding="utf-8"?>
<a:theme xmlns:a="http://schemas.openxmlformats.org/drawingml/2006/main" name="Opener">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1_Gradient Bas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Sky Blu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Whit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Whit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_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Gray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4_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egacy Blu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Whit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radient Bas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Legacy Blu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Sky Blu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Sky Blu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Legacy Blu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7629</TotalTime>
  <Words>1932</Words>
  <Application>Microsoft Macintosh PowerPoint</Application>
  <PresentationFormat>Widescreen</PresentationFormat>
  <Paragraphs>172</Paragraphs>
  <Slides>17</Slides>
  <Notes>9</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17</vt:i4>
      </vt:variant>
    </vt:vector>
  </HeadingPairs>
  <TitlesOfParts>
    <vt:vector size="38" baseType="lpstr">
      <vt:lpstr>Arial</vt:lpstr>
      <vt:lpstr>Calibri</vt:lpstr>
      <vt:lpstr>Mark OT</vt:lpstr>
      <vt:lpstr>Wingdings</vt:lpstr>
      <vt:lpstr>Opener</vt:lpstr>
      <vt:lpstr>1_Title Slide</vt:lpstr>
      <vt:lpstr>Legacy Blue Base</vt:lpstr>
      <vt:lpstr>1_White Base</vt:lpstr>
      <vt:lpstr>Gradient Base 2</vt:lpstr>
      <vt:lpstr>1_Legacy Blue Base</vt:lpstr>
      <vt:lpstr>2_Sky Blue Base</vt:lpstr>
      <vt:lpstr>1_Sky Blue Base</vt:lpstr>
      <vt:lpstr>2_Legacy Blue Base</vt:lpstr>
      <vt:lpstr>1_Gradient Base 2</vt:lpstr>
      <vt:lpstr>3_Sky Blue Base</vt:lpstr>
      <vt:lpstr>2_Title Slide</vt:lpstr>
      <vt:lpstr>White Base</vt:lpstr>
      <vt:lpstr>2_White Base</vt:lpstr>
      <vt:lpstr>3_Title Slide</vt:lpstr>
      <vt:lpstr>Gray Base</vt:lpstr>
      <vt:lpstr>4_Title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Rivers, Lee</dc:creator>
  <cp:lastModifiedBy>Microsoft Office User</cp:lastModifiedBy>
  <cp:revision>418</cp:revision>
  <dcterms:created xsi:type="dcterms:W3CDTF">2020-02-04T16:49:30Z</dcterms:created>
  <dcterms:modified xsi:type="dcterms:W3CDTF">2023-03-31T20:38:01Z</dcterms:modified>
</cp:coreProperties>
</file>