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3" r:id="rId3"/>
    <p:sldId id="269" r:id="rId4"/>
    <p:sldId id="275" r:id="rId5"/>
    <p:sldId id="296" r:id="rId6"/>
    <p:sldId id="265" r:id="rId7"/>
    <p:sldId id="267" r:id="rId8"/>
    <p:sldId id="279" r:id="rId9"/>
    <p:sldId id="280" r:id="rId10"/>
    <p:sldId id="281" r:id="rId11"/>
    <p:sldId id="292" r:id="rId12"/>
    <p:sldId id="295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35D"/>
    <a:srgbClr val="78C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5" autoAdjust="0"/>
    <p:restoredTop sz="95507" autoAdjust="0"/>
  </p:normalViewPr>
  <p:slideViewPr>
    <p:cSldViewPr snapToGrid="0">
      <p:cViewPr varScale="1">
        <p:scale>
          <a:sx n="87" d="100"/>
          <a:sy n="87" d="100"/>
        </p:scale>
        <p:origin x="657" y="33"/>
      </p:cViewPr>
      <p:guideLst/>
    </p:cSldViewPr>
  </p:slideViewPr>
  <p:outlineViewPr>
    <p:cViewPr>
      <p:scale>
        <a:sx n="33" d="100"/>
        <a:sy n="33" d="100"/>
      </p:scale>
      <p:origin x="0" y="-748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A8439-1B92-4DD3-BB03-D3682682823D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31107-F0BE-4DE3-B728-97779116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60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2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6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4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2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216EC-4DD0-4F1A-B7D5-9E6E27CEFEF6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C9F1E-FB2C-422D-A167-85F618D31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ransferoloy.com/school/pd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x.edu/computer-science/cs-advising" TargetMode="External"/><Relationship Id="rId2" Type="http://schemas.openxmlformats.org/officeDocument/2006/relationships/hyperlink" Target="https://www.pdx.edu/undergraduate-admissions/pb/how-to-appl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ichele.Maxwell@pcc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 - Decorative"/>
          <p:cNvSpPr/>
          <p:nvPr/>
        </p:nvSpPr>
        <p:spPr>
          <a:xfrm>
            <a:off x="963823" y="874092"/>
            <a:ext cx="7175158" cy="5066271"/>
          </a:xfrm>
          <a:prstGeom prst="rect">
            <a:avLst/>
          </a:prstGeom>
          <a:solidFill>
            <a:srgbClr val="5DA35D">
              <a:alpha val="6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407FFB-8A21-4254-B480-A09D8ACD0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2026050"/>
            <a:ext cx="6757416" cy="1938528"/>
          </a:xfrm>
        </p:spPr>
        <p:txBody>
          <a:bodyPr/>
          <a:lstStyle/>
          <a:p>
            <a:pPr rtl="0" eaLnBrk="1" latinLnBrk="0" hangingPunct="1"/>
            <a:r>
              <a:rPr lang="en-US" sz="4000" kern="1200" spc="300" dirty="0">
                <a:solidFill>
                  <a:srgbClr val="F2F2F2"/>
                </a:solidFill>
                <a:effectLst/>
                <a:latin typeface="Bodoni MT Black" panose="02070A03080606020203" pitchFamily="18" charset="0"/>
                <a:ea typeface="+mn-ea"/>
                <a:cs typeface="Aharoni" panose="020B0604020202020204" pitchFamily="2" charset="-79"/>
              </a:rPr>
              <a:t>WELCOME TO THE COMPUTER SCIENCE DEPARTMENT</a:t>
            </a:r>
            <a:endParaRPr lang="en-US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956" y="4230178"/>
            <a:ext cx="6583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0" b="1" spc="300" dirty="0">
                <a:solidFill>
                  <a:schemeClr val="bg1"/>
                </a:solidFill>
                <a:latin typeface="+mj-lt"/>
              </a:rPr>
              <a:t>ADVICE AND ANSWERS FOR POST-BACCALAUREATE STUDENTS</a:t>
            </a:r>
          </a:p>
        </p:txBody>
      </p:sp>
      <p:pic>
        <p:nvPicPr>
          <p:cNvPr id="8" name="Picture 7" descr="Logo - Portland State Universit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35631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790E7-3584-4FBD-A567-3D101B5B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6432"/>
            <a:ext cx="7886700" cy="1325563"/>
          </a:xfrm>
        </p:spPr>
        <p:txBody>
          <a:bodyPr/>
          <a:lstStyle/>
          <a:p>
            <a:pPr rtl="0" eaLnBrk="1" latinLnBrk="0" hangingPunct="1"/>
            <a:r>
              <a:rPr lang="en-US" sz="3200" kern="1200" spc="3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SCHEDULING IS IMPORTANT</a:t>
            </a:r>
            <a:endParaRPr lang="en-US" dirty="0">
              <a:effectLst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32470" y="1965150"/>
            <a:ext cx="6487297" cy="3570287"/>
          </a:xfrm>
        </p:spPr>
        <p:txBody>
          <a:bodyPr>
            <a:norm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We enforce prerequisites! Consider this when planning your program of study</a:t>
            </a:r>
          </a:p>
          <a:p>
            <a:pPr marL="514350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Departmental Admissions is required in order to complete upper division CS courses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Planning to do the master’s? You must have all grad prep courses completed before you start. </a:t>
            </a:r>
          </a:p>
          <a:p>
            <a:pPr eaLnBrk="1" hangingPunct="1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E27C7-4D5D-476E-A00D-867F00F7B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9551"/>
            <a:ext cx="7886700" cy="1325563"/>
          </a:xfrm>
        </p:spPr>
        <p:txBody>
          <a:bodyPr/>
          <a:lstStyle/>
          <a:p>
            <a:pPr algn="ctr" rtl="0" eaLnBrk="1" latinLnBrk="0" hangingPunct="1"/>
            <a:r>
              <a:rPr lang="en-US" sz="3200" kern="1200" spc="3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PRIOR CREDITS AND EXPERIENCE</a:t>
            </a:r>
            <a:endParaRPr lang="en-US" dirty="0">
              <a:effectLst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93982" y="2137600"/>
            <a:ext cx="5803556" cy="46438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Determine if your prior courses match our requirements.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  <a:hlinkClick r:id="rId2"/>
              </a:rPr>
              <a:t> </a:t>
            </a:r>
            <a:r>
              <a:rPr lang="en-US" alt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hlinkClick r:id="rId2"/>
              </a:rPr>
              <a:t>https://transferology.com/school/pdx</a:t>
            </a:r>
            <a:endParaRPr lang="en-US" altLang="en-US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Request transfer evaluation upon Post-bac admission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Additional evaluation through course’s department may be required</a:t>
            </a:r>
          </a:p>
        </p:txBody>
      </p:sp>
      <p:pic>
        <p:nvPicPr>
          <p:cNvPr id="7" name="Picture 6" descr="Logo - Portland State Universit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9E770-CE15-49F8-8B95-66EBAF1A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1" y="736432"/>
            <a:ext cx="7734518" cy="1325563"/>
          </a:xfrm>
        </p:spPr>
        <p:txBody>
          <a:bodyPr/>
          <a:lstStyle/>
          <a:p>
            <a:pPr rtl="0" eaLnBrk="1" latinLnBrk="0" hangingPunct="1"/>
            <a:r>
              <a:rPr lang="en-US" sz="3200" kern="1200" spc="3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WHAT ARE MY NEXT STEPS?</a:t>
            </a:r>
            <a:endParaRPr lang="en-US" dirty="0">
              <a:effectLst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49626" y="2448029"/>
            <a:ext cx="5852983" cy="285452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hlinkClick r:id="rId2"/>
              </a:rPr>
              <a:t>Apply</a:t>
            </a: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to PSU for Post Bac admission.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Determine which CS course you want to begin with.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hlinkClick r:id="rId3"/>
              </a:rPr>
              <a:t>Schedule an appointment </a:t>
            </a: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with an adviser.</a:t>
            </a:r>
          </a:p>
        </p:txBody>
      </p:sp>
      <p:pic>
        <p:nvPicPr>
          <p:cNvPr id="7" name="Picture 6" descr="Logo - Portland State Universit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07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Rectangle - Decorative"/>
          <p:cNvSpPr/>
          <p:nvPr/>
        </p:nvSpPr>
        <p:spPr>
          <a:xfrm>
            <a:off x="774358" y="741405"/>
            <a:ext cx="7554096" cy="5296930"/>
          </a:xfrm>
          <a:prstGeom prst="rect">
            <a:avLst/>
          </a:prstGeom>
          <a:solidFill>
            <a:srgbClr val="5DA35D">
              <a:alpha val="6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DDDD4-40AE-4A1B-A37F-1DF0C21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664208"/>
            <a:ext cx="7827264" cy="3447288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en-US" sz="9600" kern="12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THANK YOU!</a:t>
            </a:r>
            <a:endParaRPr lang="en-US" dirty="0">
              <a:effectLst/>
            </a:endParaRPr>
          </a:p>
        </p:txBody>
      </p:sp>
      <p:pic>
        <p:nvPicPr>
          <p:cNvPr id="5" name="Picture 4" descr="Logo - Portland State Universit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0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Rectangle - Decorative"/>
          <p:cNvSpPr/>
          <p:nvPr/>
        </p:nvSpPr>
        <p:spPr>
          <a:xfrm>
            <a:off x="1062681" y="461319"/>
            <a:ext cx="7158682" cy="5834121"/>
          </a:xfrm>
          <a:prstGeom prst="rect">
            <a:avLst/>
          </a:prstGeom>
          <a:solidFill>
            <a:srgbClr val="5DA35D">
              <a:alpha val="7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449" y="1055961"/>
            <a:ext cx="7661335" cy="704549"/>
          </a:xfrm>
        </p:spPr>
        <p:txBody>
          <a:bodyPr>
            <a:no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  <a:latin typeface="Bodoni MT Black" panose="02070A03080606020203" pitchFamily="18" charset="0"/>
              </a:rPr>
              <a:t>AGENDA</a:t>
            </a:r>
            <a:endParaRPr lang="en-US" spc="3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720" y="1760510"/>
            <a:ext cx="6746791" cy="4534930"/>
          </a:xfrm>
          <a:noFill/>
        </p:spPr>
        <p:txBody>
          <a:bodyPr>
            <a:noAutofit/>
          </a:bodyPr>
          <a:lstStyle/>
          <a:p>
            <a:pPr lvl="3">
              <a:buFont typeface="Wingdings" panose="05000000000000000000" pitchFamily="2" charset="2"/>
              <a:buChar char="§"/>
            </a:pPr>
            <a:endParaRPr lang="en-US" altLang="en-US" b="1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As a Post-bac, you have options!</a:t>
            </a:r>
          </a:p>
          <a:p>
            <a:pPr marL="1025525" lvl="1" indent="-563563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Bachelors or Masters…what’s the    difference?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Master’s Degree Requirements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Bachelor’s Degree Requirements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Planning your Post-bac program of study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Prior Credits and Experience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b="1" dirty="0">
                <a:solidFill>
                  <a:schemeClr val="bg1"/>
                </a:solidFill>
              </a:rPr>
              <a:t>  Q&amp;A</a:t>
            </a: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o - Portland State Universit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 - Decorative 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A82BD-F68B-4642-AC3A-3CB47153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54" y="921898"/>
            <a:ext cx="7439244" cy="749808"/>
          </a:xfrm>
        </p:spPr>
        <p:txBody>
          <a:bodyPr/>
          <a:lstStyle/>
          <a:p>
            <a:pPr rtl="0" eaLnBrk="1" latinLnBrk="0" hangingPunct="1"/>
            <a:r>
              <a:rPr lang="en-US" sz="3200" kern="1200" spc="3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BACHELOR’S OR MASTER’S?</a:t>
            </a:r>
            <a:endParaRPr lang="en-US" dirty="0">
              <a:effectLst/>
            </a:endParaRPr>
          </a:p>
        </p:txBody>
      </p:sp>
      <p:sp>
        <p:nvSpPr>
          <p:cNvPr id="11" name="Rectangle 10" descr="Rectangle - Decorative"/>
          <p:cNvSpPr/>
          <p:nvPr/>
        </p:nvSpPr>
        <p:spPr>
          <a:xfrm>
            <a:off x="738685" y="2224550"/>
            <a:ext cx="3643731" cy="361827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16194" y="2449724"/>
            <a:ext cx="3654382" cy="339310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Bachelor’s degree</a:t>
            </a:r>
            <a:endParaRPr lang="en-US" altLang="en-US" sz="3200" dirty="0">
              <a:solidFill>
                <a:schemeClr val="bg1"/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May be quicker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Broad Study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Average starting salary: $60K</a:t>
            </a:r>
          </a:p>
        </p:txBody>
      </p:sp>
      <p:sp>
        <p:nvSpPr>
          <p:cNvPr id="8" name="Rectangle 7" descr="Rectangle - Decorative"/>
          <p:cNvSpPr/>
          <p:nvPr/>
        </p:nvSpPr>
        <p:spPr>
          <a:xfrm>
            <a:off x="4686098" y="2224550"/>
            <a:ext cx="3643731" cy="361827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97483" y="2449724"/>
            <a:ext cx="3432346" cy="339673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Master’s degree</a:t>
            </a:r>
            <a:endParaRPr lang="en-US" altLang="en-US" sz="3200" b="1" dirty="0">
              <a:solidFill>
                <a:schemeClr val="bg1"/>
              </a:solidFill>
              <a:latin typeface="+mj-lt"/>
            </a:endParaRPr>
          </a:p>
          <a:p>
            <a:pPr marL="514350" indent="-514350"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May be quicker</a:t>
            </a:r>
          </a:p>
          <a:p>
            <a:pPr marL="514350" indent="-514350"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Area of Focus</a:t>
            </a:r>
          </a:p>
          <a:p>
            <a:pPr marL="514350" indent="-514350">
              <a:buAutoNum type="arabicPeriod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Average starting salary: $80K</a:t>
            </a:r>
          </a:p>
        </p:txBody>
      </p:sp>
      <p:pic>
        <p:nvPicPr>
          <p:cNvPr id="12" name="Picture 11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38" y="644554"/>
            <a:ext cx="8563232" cy="125840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  <a:t>MASTER’S DEGREE IN </a:t>
            </a:r>
            <a:b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  <a:t>COMPUTER SCIENCE </a:t>
            </a:r>
            <a:r>
              <a:rPr lang="en-US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(45 CREDITS)</a:t>
            </a:r>
            <a:endParaRPr lang="en-US" sz="2400" dirty="0">
              <a:latin typeface="Bodoni MT Black" panose="02070A03080606020203" pitchFamily="18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sz="half" idx="1"/>
          </p:nvPr>
        </p:nvSpPr>
        <p:spPr>
          <a:xfrm>
            <a:off x="1788388" y="2130766"/>
            <a:ext cx="2333537" cy="204494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200" b="1" dirty="0">
                <a:solidFill>
                  <a:schemeClr val="bg1"/>
                </a:solidFill>
              </a:rPr>
              <a:t>Core (6 credits)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Programming Core</a:t>
            </a:r>
          </a:p>
          <a:p>
            <a:pPr marL="28575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Theory Core</a:t>
            </a:r>
          </a:p>
          <a:p>
            <a:pPr marL="0" indent="0" eaLnBrk="1" hangingPunct="1">
              <a:buFontTx/>
              <a:buChar char="•"/>
            </a:pPr>
            <a:endParaRPr lang="en-US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8388" y="4117141"/>
            <a:ext cx="2561422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000"/>
              </a:spcBef>
              <a:defRPr/>
            </a:pPr>
            <a:r>
              <a:rPr lang="en-US" altLang="en-US" sz="2200" b="1" dirty="0">
                <a:solidFill>
                  <a:schemeClr val="bg1"/>
                </a:solidFill>
              </a:rPr>
              <a:t>Electives (30 credits)</a:t>
            </a:r>
          </a:p>
          <a:p>
            <a:pPr marL="342900" indent="-3429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Additional 500-level CS courses</a:t>
            </a:r>
          </a:p>
          <a:p>
            <a:pPr marL="342900" indent="-3429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15 credits can be outside of CS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738490" y="2174741"/>
            <a:ext cx="3072817" cy="3632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en-US" sz="2200" b="1" dirty="0">
                <a:solidFill>
                  <a:schemeClr val="bg1"/>
                </a:solidFill>
              </a:rPr>
              <a:t>Track (9 credits)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 Databases</a:t>
            </a:r>
          </a:p>
          <a:p>
            <a:pPr marL="341313" indent="-3413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Artificial Intelligence &amp; 	       Machine Learning</a:t>
            </a:r>
          </a:p>
          <a:p>
            <a:pPr marL="28575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Languages</a:t>
            </a:r>
          </a:p>
          <a:p>
            <a:pPr marL="28575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Security</a:t>
            </a:r>
          </a:p>
          <a:p>
            <a:pPr marL="28575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Software Engineering</a:t>
            </a:r>
          </a:p>
          <a:p>
            <a:pPr marL="28575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Systems</a:t>
            </a:r>
          </a:p>
        </p:txBody>
      </p:sp>
      <p:pic>
        <p:nvPicPr>
          <p:cNvPr id="8" name="Picture 7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44" y="832021"/>
            <a:ext cx="8461460" cy="100175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  <a:t>BACHELOR’S DEGREE IN COMPUTER SCIENCE </a:t>
            </a:r>
            <a:r>
              <a:rPr lang="en-US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(122 CREDITS*)</a:t>
            </a:r>
            <a:endParaRPr lang="en-US" sz="2400" dirty="0">
              <a:latin typeface="Bodoni MT Black" panose="02070A03080606020203" pitchFamily="18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sz="half" idx="1"/>
          </p:nvPr>
        </p:nvSpPr>
        <p:spPr>
          <a:xfrm>
            <a:off x="1530521" y="2138576"/>
            <a:ext cx="6357208" cy="43319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Programming &amp; Theory Core </a:t>
            </a:r>
            <a:r>
              <a:rPr lang="en-US" altLang="en-US" sz="2400" dirty="0">
                <a:solidFill>
                  <a:schemeClr val="bg1"/>
                </a:solidFill>
              </a:rPr>
              <a:t>(50 Credits)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Upper Division Electives </a:t>
            </a:r>
            <a:r>
              <a:rPr lang="en-US" altLang="en-US" sz="2400" dirty="0">
                <a:solidFill>
                  <a:schemeClr val="bg1"/>
                </a:solidFill>
              </a:rPr>
              <a:t>(24 Credits)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Senior Capstone </a:t>
            </a:r>
            <a:r>
              <a:rPr lang="en-US" altLang="en-US" sz="2400" dirty="0">
                <a:solidFill>
                  <a:schemeClr val="bg1"/>
                </a:solidFill>
              </a:rPr>
              <a:t>(6 Credits)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Non-CS Major Requirements </a:t>
            </a:r>
            <a:r>
              <a:rPr lang="en-US" altLang="en-US" sz="2400" dirty="0">
                <a:solidFill>
                  <a:schemeClr val="bg1"/>
                </a:solidFill>
              </a:rPr>
              <a:t>(40 Credits)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altLang="en-US" sz="2400" i="1" dirty="0">
                <a:solidFill>
                  <a:schemeClr val="bg1"/>
                </a:solidFill>
                <a:latin typeface="+mj-lt"/>
              </a:rPr>
              <a:t>*May vary based on prior experience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61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51" y="583095"/>
            <a:ext cx="8557135" cy="113750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Bodoni MT Black" panose="02070A03080606020203" pitchFamily="18" charset="0"/>
              </a:rPr>
              <a:t>PATH #1:</a:t>
            </a:r>
            <a: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br>
              <a:rPr lang="en-US" sz="6000" dirty="0">
                <a:solidFill>
                  <a:schemeClr val="bg1"/>
                </a:solidFill>
                <a:latin typeface="Bodoni MT Black" panose="02070A030806060202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SECOND BACHELOR’S DEGREE IN CS</a:t>
            </a:r>
            <a:endParaRPr lang="en-US" sz="2400" dirty="0"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742" y="2061716"/>
            <a:ext cx="5384094" cy="33729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Broader topical coverage than Master’s program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Begin any term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Must complete all undergraduate major requirements; CS credits and additional courses (Math, Science, etc.)</a:t>
            </a:r>
          </a:p>
        </p:txBody>
      </p:sp>
      <p:pic>
        <p:nvPicPr>
          <p:cNvPr id="5" name="Picture 4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9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43" y="627840"/>
            <a:ext cx="8515350" cy="1109844"/>
          </a:xfrm>
        </p:spPr>
        <p:txBody>
          <a:bodyPr>
            <a:norm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Bodoni MT Black" panose="02070A03080606020203" pitchFamily="18" charset="0"/>
              </a:rPr>
              <a:t>PATH #2:</a:t>
            </a:r>
            <a:r>
              <a:rPr lang="en-US" sz="3200" dirty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  <a:br>
              <a:rPr lang="en-US" sz="6000" dirty="0">
                <a:solidFill>
                  <a:schemeClr val="bg1"/>
                </a:solidFill>
                <a:latin typeface="Bodoni MT Black" panose="02070A030806060202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odoni MT Black" panose="02070A03080606020203" pitchFamily="18" charset="0"/>
              </a:rPr>
              <a:t>TRADITIONAL GRAD PREP TO MASTERS</a:t>
            </a:r>
            <a:endParaRPr lang="en-US" sz="2400" dirty="0"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366" y="1994821"/>
            <a:ext cx="5663513" cy="36262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Begin any term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Must maintain a B or better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Completed in as little as 15 months plus required time for Master’s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Must complete (or demonstrate mastery) of most undergraduate computer science coursework.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Consists of Programming, Languages, and Theory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32-40 credits (Depending on your starting point)</a:t>
            </a:r>
          </a:p>
        </p:txBody>
      </p:sp>
      <p:pic>
        <p:nvPicPr>
          <p:cNvPr id="5" name="Picture 4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6518" y="598369"/>
            <a:ext cx="7886700" cy="699090"/>
          </a:xfrm>
        </p:spPr>
        <p:txBody>
          <a:bodyPr>
            <a:norm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Bodoni MT Black" panose="02070A03080606020203" pitchFamily="18" charset="0"/>
              </a:rPr>
              <a:t>WHERE DO I BEGIN?</a:t>
            </a:r>
            <a:endParaRPr lang="en-US" sz="3200" spc="300" dirty="0">
              <a:latin typeface="Bodoni MT Black" panose="02070A03080606020203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2776" y="1388074"/>
            <a:ext cx="7366686" cy="453939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We have multiple entry points to begin your studies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1. No prior programming and limited math?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Start with CS 199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2.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No prior programming and some math?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Start with CS 161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3.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Some programming experience?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Start with CS 162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+mj-lt"/>
              </a:rPr>
              <a:t>How should I know if I am ready for CS 162?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i="1" dirty="0">
                <a:solidFill>
                  <a:schemeClr val="bg1"/>
                </a:solidFill>
                <a:latin typeface="+mj-lt"/>
              </a:rPr>
              <a:t> There is an expected prep guide available on our website to help you determine if you should begin CS 162</a:t>
            </a:r>
          </a:p>
        </p:txBody>
      </p:sp>
      <p:pic>
        <p:nvPicPr>
          <p:cNvPr id="6" name="Picture 5" descr="Logo - Portland State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A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Rectangle - Decorative"/>
          <p:cNvSpPr/>
          <p:nvPr/>
        </p:nvSpPr>
        <p:spPr>
          <a:xfrm>
            <a:off x="510746" y="370703"/>
            <a:ext cx="8130746" cy="59806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EFD37-3285-4D11-B95F-A169E20B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8" y="562469"/>
            <a:ext cx="8129428" cy="1161288"/>
          </a:xfrm>
        </p:spPr>
        <p:txBody>
          <a:bodyPr/>
          <a:lstStyle/>
          <a:p>
            <a:pPr algn="ctr" rtl="0" eaLnBrk="1" latinLnBrk="0" hangingPunct="1"/>
            <a:r>
              <a:rPr lang="en-US" sz="3200" kern="1200" spc="300" dirty="0">
                <a:solidFill>
                  <a:srgbClr val="FFFFFF"/>
                </a:solidFill>
                <a:effectLst/>
                <a:latin typeface="Bodoni MT Black" panose="02070A03080606020203" pitchFamily="18" charset="0"/>
                <a:ea typeface="+mn-ea"/>
                <a:cs typeface="+mn-cs"/>
              </a:rPr>
              <a:t>PORTLAND COMMUNITY COLLEGE</a:t>
            </a:r>
            <a:endParaRPr lang="en-US" dirty="0">
              <a:effectLst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08222" y="1723757"/>
            <a:ext cx="7327556" cy="442662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You may begin your Post-bac study at a community college, such as PCC.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8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Most lower division courses for the Grad Prep and second Bachelor’s (including non-CS major requirements) can be completed at PCC.</a:t>
            </a:r>
          </a:p>
          <a:p>
            <a:pPr lvl="1">
              <a:lnSpc>
                <a:spcPct val="1200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chemeClr val="bg1"/>
                </a:solidFill>
                <a:latin typeface="+mj-lt"/>
              </a:rPr>
              <a:t>PLEASE NOTE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: PCC requires you to start with CS 140U and CS 161 and requires MTH 251 &amp; CS 162 for CS 250</a:t>
            </a:r>
          </a:p>
          <a:p>
            <a:pPr lvl="1">
              <a:lnSpc>
                <a:spcPct val="1200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Beginning Winter 2021, Grad Prep students </a:t>
            </a:r>
            <a:r>
              <a:rPr lang="en-US" altLang="en-US" b="1" dirty="0">
                <a:solidFill>
                  <a:schemeClr val="bg1"/>
                </a:solidFill>
                <a:latin typeface="+mj-lt"/>
              </a:rPr>
              <a:t>must 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take CS 202 at PSU</a:t>
            </a:r>
          </a:p>
          <a:p>
            <a:pPr lvl="1">
              <a:buSzPct val="75000"/>
              <a:buFont typeface="Wingdings" panose="05000000000000000000" pitchFamily="2" charset="2"/>
              <a:buChar char="§"/>
            </a:pPr>
            <a:endParaRPr lang="en-US" altLang="en-US" sz="8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600" dirty="0">
                <a:solidFill>
                  <a:schemeClr val="bg1"/>
                </a:solidFill>
                <a:latin typeface="+mj-lt"/>
              </a:rPr>
              <a:t>Contact PCC’s CS Advisor: Michele Maxwell (</a:t>
            </a:r>
            <a:r>
              <a:rPr lang="en-US" altLang="en-US" sz="2600" dirty="0">
                <a:solidFill>
                  <a:schemeClr val="bg1"/>
                </a:solidFill>
                <a:latin typeface="+mj-lt"/>
                <a:hlinkClick r:id="rId2"/>
              </a:rPr>
              <a:t>Michele.Maxwell@pcc.edu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Include PCC ID and undergraduate transcripts (unofficial OK)</a:t>
            </a:r>
          </a:p>
        </p:txBody>
      </p:sp>
      <p:pic>
        <p:nvPicPr>
          <p:cNvPr id="7" name="Picture 6" descr="Logo - Portland State Universit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6" y="6413859"/>
            <a:ext cx="1657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2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1834</TotalTime>
  <Words>603</Words>
  <Application>Microsoft Office PowerPoint</Application>
  <PresentationFormat>On-screen Show (4:3)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Bodoni MT Black</vt:lpstr>
      <vt:lpstr>Calibri</vt:lpstr>
      <vt:lpstr>Calibri Light</vt:lpstr>
      <vt:lpstr>Wingdings</vt:lpstr>
      <vt:lpstr>Office Theme</vt:lpstr>
      <vt:lpstr>WELCOME TO THE COMPUTER SCIENCE DEPARTMENT</vt:lpstr>
      <vt:lpstr>AGENDA</vt:lpstr>
      <vt:lpstr>BACHELOR’S OR MASTER’S?</vt:lpstr>
      <vt:lpstr>MASTER’S DEGREE IN  COMPUTER SCIENCE (45 CREDITS)</vt:lpstr>
      <vt:lpstr>BACHELOR’S DEGREE IN COMPUTER SCIENCE (122 CREDITS*)</vt:lpstr>
      <vt:lpstr>PATH #1:  SECOND BACHELOR’S DEGREE IN CS</vt:lpstr>
      <vt:lpstr>PATH #2:  TRADITIONAL GRAD PREP TO MASTERS</vt:lpstr>
      <vt:lpstr>WHERE DO I BEGIN?</vt:lpstr>
      <vt:lpstr>PORTLAND COMMUNITY COLLEGE</vt:lpstr>
      <vt:lpstr>SCHEDULING IS IMPORTANT</vt:lpstr>
      <vt:lpstr>PRIOR CREDITS AND EXPERIENCE</vt:lpstr>
      <vt:lpstr>WHAT ARE MY NEXT STEPS?</vt:lpstr>
      <vt:lpstr>THANK YOU!</vt:lpstr>
    </vt:vector>
  </TitlesOfParts>
  <Company>Portland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Punongbayan</dc:creator>
  <cp:lastModifiedBy>Evan Punongbayan</cp:lastModifiedBy>
  <cp:revision>114</cp:revision>
  <dcterms:created xsi:type="dcterms:W3CDTF">2016-10-21T20:50:23Z</dcterms:created>
  <dcterms:modified xsi:type="dcterms:W3CDTF">2020-07-21T16:41:02Z</dcterms:modified>
</cp:coreProperties>
</file>